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  <p:sldMasterId id="2147483840" r:id="rId6"/>
  </p:sldMasterIdLst>
  <p:handoutMasterIdLst>
    <p:handoutMasterId r:id="rId22"/>
  </p:handout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6" r:id="rId17"/>
    <p:sldId id="269" r:id="rId18"/>
    <p:sldId id="270" r:id="rId19"/>
    <p:sldId id="271" r:id="rId20"/>
    <p:sldId id="267" r:id="rId21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E92B-2422-49F6-A762-F10429344C61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1300-3523-4151-9F75-A52C587DF4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9390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06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387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844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0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84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36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94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99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41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22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4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205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35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35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66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84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1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8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84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0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6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834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19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9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10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97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847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1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875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849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3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771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649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192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9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107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972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847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17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875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849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9235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07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649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192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9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107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972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69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09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540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18515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866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022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07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795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051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424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31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73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79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 smtClean="0"/>
              <a:t>17/09/57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901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8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4ED2-6ABE-44FB-B7BC-A94A5BC4031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17/09/57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6DFD-39E1-4B83-9683-0CC9F9BEC6AB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8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8606" y="908720"/>
            <a:ext cx="8856984" cy="1512168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การประชุมชี้แจง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แนวปฏิบัติการเลื่อนเงินเดือน/ค่าตอบแทน/ค่าจ้าง 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16292" y="4005064"/>
            <a:ext cx="7632848" cy="1752600"/>
          </a:xfrm>
        </p:spPr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วันพฤหัสบดีที่ ๑๑ กันยายน ๒๕๕๗ เวลา 08.30 – 12.00 น.</a:t>
            </a:r>
          </a:p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ณ ห้องศูนย์การเรียนรู้ด้วยตนเอง ชั้น 2 </a:t>
            </a:r>
          </a:p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วิทย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บริการและเทคโนโลยีสารสนเทศ 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80928"/>
            <a:ext cx="5472608" cy="35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25285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ข้อบังคับ ระเบียบ ประกาศ ที่เกี่ยวข้อง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834614" y="1700808"/>
            <a:ext cx="1564095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ลูกจ้างประจำ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34613" y="2420888"/>
            <a:ext cx="77698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spc="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 </a:t>
            </a:r>
            <a:r>
              <a:rPr lang="th-TH" b="1" spc="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ระเบียบกระทรวงการคลัง ว่าด้วยการเลื่อนขั้นค่าจ้างลูกจ้างประจำของ</a:t>
            </a:r>
            <a:r>
              <a:rPr lang="th-TH" b="1" spc="-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ส่วนราชการ พ.ศ. ๒๕๔๔</a:t>
            </a:r>
            <a:endParaRPr lang="th-TH" b="1" dirty="0" smtClean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b="1" spc="-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 </a:t>
            </a:r>
            <a:r>
              <a:rPr lang="th-TH" b="1" spc="-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หนังสือกรมบัญชีกลาง ที่ </a:t>
            </a:r>
            <a:r>
              <a:rPr lang="th-TH" b="1" spc="-10" dirty="0" err="1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กค</a:t>
            </a:r>
            <a:r>
              <a:rPr lang="th-TH" b="1" spc="-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 ๐๕๒๗.๔/ว ๑๑๑๗๑ ลงวันที่ ๑๒ มิถุนายน ๒๕๔๔ เรื่อง การจัดทำบัญชีถือจ่ายข้าราชการและลูกจ้างประจำ</a:t>
            </a:r>
          </a:p>
          <a:p>
            <a:r>
              <a:rPr lang="th-TH" b="1" spc="-10" dirty="0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 หนังสือกรมบัญชีกลาง ที่ </a:t>
            </a:r>
            <a:r>
              <a:rPr lang="th-TH" b="1" spc="-10" dirty="0" err="1" smtClean="0">
                <a:solidFill>
                  <a:srgbClr val="7030A0"/>
                </a:solidFill>
                <a:effectLst/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กค</a:t>
            </a:r>
            <a:r>
              <a:rPr lang="th-TH" b="1" spc="-10" dirty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 </a:t>
            </a:r>
            <a:r>
              <a:rPr lang="th-TH" b="1" spc="-10" dirty="0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0424/ว 31 ลงวันที่ 22 มีนาคม 2557 เรื่อง การปรับอัตราค่าจ้างลูกจ้างประจำ (บัญชีขั้นค่าจ้าง ปี 57)</a:t>
            </a:r>
            <a:endParaRPr lang="th-TH" b="1" spc="-10" dirty="0" smtClean="0">
              <a:solidFill>
                <a:srgbClr val="7030A0"/>
              </a:solidFill>
              <a:effectLst/>
              <a:latin typeface="TH SarabunIT๙" panose="020B0500040200020003" pitchFamily="34" charset="-34"/>
              <a:ea typeface="Times New Roman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85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17036" y="1700808"/>
            <a:ext cx="2334547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พนักงานมหาวิทยาลัย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5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ข้อบังคับ ระเบียบ ประกาศ ที่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เกี่ยวข้อง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43945" y="2348880"/>
            <a:ext cx="7660503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ประกาศ </a:t>
            </a:r>
            <a:r>
              <a:rPr lang="th-TH" sz="28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ก.บ.พ</a:t>
            </a: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 ฉบับที่ ๒/๒๕๕๕ ลงวันที่ ๒๘ กันยายน พ.ศ. ๒๕๕๕ เรื่อง หลักเกณฑ์และวิธีการประเมินผลการปฏิบัติงานเพื่อเลื่อนค่าตอบแทนพนักงานมหาวิทยาลัย </a:t>
            </a:r>
            <a:endParaRPr lang="th-TH" sz="28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  <a:sym typeface="Wingdings"/>
            </a:endParaRPr>
          </a:p>
          <a:p>
            <a:pPr algn="l"/>
            <a:r>
              <a:rPr lang="th-TH" sz="28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</a:t>
            </a: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ประกาศ </a:t>
            </a:r>
            <a:r>
              <a:rPr lang="th-TH" sz="28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ก.บ.พ</a:t>
            </a: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 ฉบับที่ ๓/๒๕๕๕ ลงวันที่ ๒๘ กันยายน พ.ศ. ๒๕๕๕ เรื่อง หลักเกณฑ์การเลื่อนค่าตอบแทนพนักงานมหาวิทยาลัย</a:t>
            </a:r>
            <a:endParaRPr lang="th-TH" sz="28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  <a:sym typeface="Wingdings"/>
            </a:endParaRPr>
          </a:p>
          <a:p>
            <a:pPr algn="l"/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ประกาศ </a:t>
            </a:r>
            <a:r>
              <a:rPr lang="th-TH" sz="28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ลงวันที่ 29 สิงหาคม พ.ศ. 2557 เรื่อง การกำหนดวงเงินในการเลื่อนเงินเดือน/ค่าตอบแทน</a:t>
            </a:r>
          </a:p>
          <a:p>
            <a:pPr algn="l"/>
            <a:endParaRPr lang="th-TH" sz="28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943944" y="5419122"/>
            <a:ext cx="7660503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20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84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725285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ข้อบังคับ ระเบียบ ประกาศ ที่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เกี่ยวข้อง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827584" y="1772816"/>
            <a:ext cx="194421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พนักงานราชการ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943944" y="5419122"/>
            <a:ext cx="7660503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20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943944" y="2492896"/>
            <a:ext cx="7510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spc="-10" dirty="0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  <a:sym typeface="Wingdings"/>
              </a:rPr>
              <a:t> </a:t>
            </a:r>
            <a:r>
              <a:rPr lang="th-TH" b="1" spc="10" dirty="0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ประกาศ </a:t>
            </a:r>
            <a:r>
              <a:rPr lang="th-TH" b="1" spc="10" dirty="0" err="1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คพร</a:t>
            </a:r>
            <a:r>
              <a:rPr lang="th-TH" b="1" spc="10" dirty="0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. ลงวันที่ 28 กุมภาพันธ์ 2554 เรื่อง แนวทางการประเมินผลการปฏิบัติราชการ พ.ศ.2554  </a:t>
            </a:r>
          </a:p>
          <a:p>
            <a:r>
              <a:rPr lang="th-TH" b="1" spc="-10" dirty="0" smtClean="0">
                <a:solidFill>
                  <a:srgbClr val="7030A0"/>
                </a:solidFill>
                <a:latin typeface="TH SarabunIT๙" panose="020B0500040200020003" pitchFamily="34" charset="-34"/>
                <a:ea typeface="Times New Roman"/>
                <a:cs typeface="TH SarabunIT๙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12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" r="4242" b="50000"/>
          <a:stretch/>
        </p:blipFill>
        <p:spPr>
          <a:xfrm>
            <a:off x="725284" y="2369772"/>
            <a:ext cx="5028811" cy="2859427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725285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สามารถดาวน์โหลดข้อบังคับ ระเบียบ ประกาศ ได้ที่ 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3559" y="1390261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www.hrm.offpre.rmutp.ac.th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03716" y="4791202"/>
            <a:ext cx="401757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2" b="55873"/>
          <a:stretch/>
        </p:blipFill>
        <p:spPr>
          <a:xfrm>
            <a:off x="5580112" y="4077072"/>
            <a:ext cx="3240360" cy="2640249"/>
          </a:xfrm>
          <a:prstGeom prst="rect">
            <a:avLst/>
          </a:prstGeom>
        </p:spPr>
      </p:pic>
      <p:sp>
        <p:nvSpPr>
          <p:cNvPr id="11" name="ลูกศรลง 10"/>
          <p:cNvSpPr/>
          <p:nvPr/>
        </p:nvSpPr>
        <p:spPr>
          <a:xfrm>
            <a:off x="6948264" y="3645024"/>
            <a:ext cx="252028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471270" y="3183359"/>
            <a:ext cx="120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ตัวอย่าง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50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2276061" y="582283"/>
            <a:ext cx="4536504" cy="136815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9513" y="669371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การพัฒนาระบบ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HRM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466907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 สรุป</a:t>
            </a:r>
            <a:r>
              <a:rPr lang="th-TH" sz="36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ประเด็นปัญหาที่พบบ่อย</a:t>
            </a:r>
            <a:endParaRPr lang="th-TH" sz="36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3429000"/>
            <a:ext cx="5849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 </a:t>
            </a:r>
            <a:r>
              <a:rPr lang="th-TH" sz="36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ข้อเสนอแนะในการปรับปรุงและพัฒนา</a:t>
            </a:r>
            <a:endParaRPr lang="th-TH" sz="36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93096"/>
            <a:ext cx="3885814" cy="22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3131840" y="692696"/>
            <a:ext cx="5760640" cy="2233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“Q &amp; A”</a:t>
            </a:r>
            <a:endParaRPr lang="th-TH" sz="13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56992"/>
            <a:ext cx="2664296" cy="283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832587" y="1575182"/>
            <a:ext cx="7632848" cy="878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รอบวันที่ 1 ต.ค. 57</a:t>
            </a:r>
          </a:p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(1 เม.ย. </a:t>
            </a:r>
            <a:r>
              <a:rPr lang="th-TH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- 30 ก.ย. 57)</a:t>
            </a:r>
          </a:p>
          <a:p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ปฏิทินการปฏิบัติงาน</a:t>
            </a: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72409" y="2780928"/>
            <a:ext cx="7271999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ภายในเดือน ส.ค. 57	            	แจ้งหน่วยงานเพื่อเลื่อนเงินเดือน/</a:t>
            </a:r>
          </a:p>
          <a:p>
            <a:pPr algn="l"/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	              ค่าตอบแทน/ค่าจ้าง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2 ของเดือน ต.ค. 57    	หน่วยงานส่งคำขอมายัง กบ.สอ.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4 ของเดือน พ.ย. 57    	ส่งคำสั่งเลื่อนฯ ข้าราชการเกษียณ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1-3 ของเดือน ธ.ค. 57	เสนอมหาวิทยาลัยพิจารณา และอธิการบดี 				ลงนามคำสั่ง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4 ของเดือน ธ.ค. 57	ส่งคำสั่งให้ทุกหน่วยงาน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5 ของเดือน ธ.ค. 57	บันทึกข้อมูลในระบบจ่ายตรงเงินเดือนฯ  				(โดยเจ้าหน้าที่ กบ.สอ.) 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28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832587" y="1575182"/>
            <a:ext cx="7632848" cy="878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ลูกจ้างชั่วคราวได้รับเงินรางวัล ณ วันที่ 1 ต.ค. 57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(1 ต.ค. 56  </a:t>
            </a:r>
            <a:r>
              <a:rPr lang="th-TH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- 30 ก.ย. 57)</a:t>
            </a:r>
          </a:p>
          <a:p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ปฏิทินการ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ปฏิบัติงาน 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72410" y="2996952"/>
            <a:ext cx="7493026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5 ของเดือน ต.ค.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57	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แจ้ง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หน่วยงาน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เพื่อให้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ลจ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.ชค.ได้รับเงินรางวัล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  <a:sym typeface="Wingdings"/>
            </a:endParaRPr>
          </a:p>
          <a:p>
            <a:pPr marL="457200" indent="-457200" algn="l">
              <a:buFont typeface="Wingdings"/>
              <a:buChar char="F"/>
            </a:pP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2 ของเดือน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พ.ย.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57    	หน่วยงานส่งคำขอมายัง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กบ.สอ.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  <a:sym typeface="Wingdings"/>
            </a:endParaRPr>
          </a:p>
          <a:p>
            <a:pPr marL="457200" indent="-457200" algn="l">
              <a:buFont typeface="Wingdings"/>
              <a:buChar char="F"/>
            </a:pP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3-4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ของเดือน พ.ย. 57    	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กบ.ตรวจสอบความถูกต้อง และนำเสนอ				มหาวิทยาลัยพิจารณา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สัปดาห์แรกของ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เดือน ธ.ค. 57	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ส่งคำสั่งให้ทุกหน่วยงาน และบันทึก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ข้อมูล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ใน				ระบบ </a:t>
            </a:r>
            <a:r>
              <a:rPr lang="en-US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HRM (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โดยเจ้าหน้าที่ กบ.สอ.)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06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832587" y="1575182"/>
            <a:ext cx="7632848" cy="878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รอบวันที่ </a:t>
            </a:r>
            <a:r>
              <a:rPr lang="th-TH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เม.ย. 58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(1 ต.ค. 57  </a:t>
            </a:r>
            <a:r>
              <a:rPr lang="th-TH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31 มี.ค. 58)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ปฏิทินการ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ปฏิบัติงาน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72409" y="2780928"/>
            <a:ext cx="7271999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ภายในเดือน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ก.พ. 58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            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แจ้ง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หน่วยงานเพื่อเลื่อนเงินเดือน/</a:t>
            </a:r>
          </a:p>
          <a:p>
            <a:pPr algn="l"/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		            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ค่าตอบแทน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/ค่าจ้าง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3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ของเดือน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เม.ย. 58   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หน่วยงานส่งคำขอมายัง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กบ.สอ.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4 ของเดือน พ.ค. 57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เสนอ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มหาวิทยาลัยพิจารณา และอธิการบดี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และสัปดาห์ที่ 1-2 ของเดือน มิ.ย. 57   	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ลงนาม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คำสั่ง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  <a:sym typeface="Wingdings"/>
            </a:endParaRPr>
          </a:p>
          <a:p>
            <a:pPr marL="457200" indent="-457200" algn="l">
              <a:buFont typeface="Wingdings"/>
              <a:buChar char="F"/>
            </a:pP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ที่ 3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ของเดือน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มิ.ย. 58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	ส่งคำสั่งให้ทุกหน่วยงาน</a:t>
            </a:r>
          </a:p>
          <a:p>
            <a:pPr marL="457200" indent="-457200" algn="l">
              <a:buFont typeface="Wingdings"/>
              <a:buChar char="F"/>
            </a:pP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สัปดาห์ที่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4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ของเดือน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มิ.ย. </a:t>
            </a:r>
            <a:r>
              <a:rPr lang="th-TH" sz="2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57	บันทึกข้อมูลในระบบจ่ายตรงเงินเดือนฯ  				(โดยเจ้าหน้าที่ 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กบ.สอ.) </a:t>
            </a: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51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75657" y="1699252"/>
            <a:ext cx="1636103" cy="557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ข้าราชการ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ข้อพึงระวัง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53884" y="2492896"/>
            <a:ext cx="7271999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187624" y="2420888"/>
            <a:ext cx="655272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แบบประเมิน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ตำแหน่ง ณ ปัจจุบัน และฐานในการคำนวณ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วงเงินในภาพรวมของหน่วยงาน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ผลคะแนนการประเมิน 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การใช้ตารางสูตรในการคำนวณ (ทศนิยม)</a:t>
            </a:r>
            <a:endParaRPr lang="th-TH" sz="28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800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51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75657" y="1699252"/>
            <a:ext cx="2788231" cy="557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พนักงานมหาวิทยาลัย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ข้อพึง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ระวัง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53884" y="2492896"/>
            <a:ext cx="7271999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187624" y="2420888"/>
            <a:ext cx="655272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แบบประเมิน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วงเงินในภาพรวมของหน่วยงานสำหรับการเลื่อนเงินเดือน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ผลคะแนนการประเมิน 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การใช้ตารางสูตรในการคำนวณ (ทศนิยม)</a:t>
            </a:r>
            <a:endParaRPr lang="th-TH" sz="28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800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3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75657" y="1699252"/>
            <a:ext cx="2068151" cy="557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พนักงานราชการ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ข้อพึง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ระวัง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53884" y="2492896"/>
            <a:ext cx="7271999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043608" y="2420888"/>
            <a:ext cx="7776864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แบบประเมิน (ประเมิน 2 ครั้ง เลื่อน 1 ครั้ง)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วงเงินในภาพรวมของหน่วยงานสำหรับการเลื่อนค่าตอบแทน (ร้อยละ 4)</a:t>
            </a:r>
          </a:p>
          <a:p>
            <a:pPr marL="457200" indent="-457200" algn="l">
              <a:buFont typeface="Wingdings"/>
              <a:buChar char="I"/>
            </a:pP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ร้อยละที่ใช้สำหรับการเลื่อนเป็นรายบุคคล (ไม่เกินร้อยละ 6)</a:t>
            </a:r>
          </a:p>
          <a:p>
            <a:pPr algn="l"/>
            <a:endParaRPr lang="th-TH" sz="2000" dirty="0" smtClean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*** </a:t>
            </a:r>
            <a:r>
              <a:rPr lang="th-TH" sz="2800" b="1" u="sng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ประเมินต่ำกว่าระดับดี  2 ครั้งติดต่อกันเลิกจ้าง</a:t>
            </a:r>
            <a:r>
              <a:rPr lang="th-TH" sz="28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***</a:t>
            </a:r>
            <a:endParaRPr lang="th-TH" sz="2800" b="1" u="sng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3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75657" y="1699252"/>
            <a:ext cx="1996143" cy="557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ลูกจ้างประจำ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6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ข้อพึง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ระวัง (ต่อ)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53884" y="2492896"/>
            <a:ext cx="7271999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/>
              <a:buChar char="F"/>
            </a:pPr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3" name="กลุ่ม 12"/>
          <p:cNvGrpSpPr/>
          <p:nvPr/>
        </p:nvGrpSpPr>
        <p:grpSpPr>
          <a:xfrm>
            <a:off x="822919" y="2468691"/>
            <a:ext cx="3781165" cy="3480588"/>
            <a:chOff x="808720" y="2348881"/>
            <a:chExt cx="3781165" cy="3480588"/>
          </a:xfrm>
        </p:grpSpPr>
        <p:sp>
          <p:nvSpPr>
            <p:cNvPr id="11" name="สี่เหลี่ยมผืนผ้า 10"/>
            <p:cNvSpPr/>
            <p:nvPr/>
          </p:nvSpPr>
          <p:spPr>
            <a:xfrm>
              <a:off x="808720" y="2348881"/>
              <a:ext cx="3781165" cy="34805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822919" y="2492896"/>
              <a:ext cx="3766966" cy="295232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h-TH" sz="2800" b="1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รอบ เม.ย.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วงเงินร้อยละ 14 ที่มีตัว ณ วันที่ 1 มี.ค.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กรณีเต็มขั้น (แต่ละตำแหน่งไม่เท่ากัน)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กรณีเต็มขั้น ไม่นำมาคำนวณเป็นค่าจ้าง  ณ 1 เม.ย.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 </a:t>
              </a:r>
              <a:endParaRPr lang="th-TH" sz="2400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grpSp>
        <p:nvGrpSpPr>
          <p:cNvPr id="14" name="กลุ่ม 13"/>
          <p:cNvGrpSpPr/>
          <p:nvPr/>
        </p:nvGrpSpPr>
        <p:grpSpPr>
          <a:xfrm>
            <a:off x="4760676" y="2468690"/>
            <a:ext cx="3781165" cy="3624606"/>
            <a:chOff x="808720" y="2348880"/>
            <a:chExt cx="3781165" cy="3624606"/>
          </a:xfrm>
        </p:grpSpPr>
        <p:sp>
          <p:nvSpPr>
            <p:cNvPr id="15" name="สี่เหลี่ยมผืนผ้า 14"/>
            <p:cNvSpPr/>
            <p:nvPr/>
          </p:nvSpPr>
          <p:spPr>
            <a:xfrm>
              <a:off x="808720" y="2348880"/>
              <a:ext cx="3781165" cy="348058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ชื่อเรื่องรอง 2"/>
            <p:cNvSpPr txBox="1">
              <a:spLocks/>
            </p:cNvSpPr>
            <p:nvPr/>
          </p:nvSpPr>
          <p:spPr>
            <a:xfrm>
              <a:off x="822919" y="2492896"/>
              <a:ext cx="3766966" cy="34805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h-TH" sz="2800" b="1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รอบ ต.ค.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การขอขั้นพิเศษ (1.5 ขั้น) อยู่ในโควตาร้อยละ 14 ของผู้ที่มีตัว ณ 1 </a:t>
              </a:r>
              <a:r>
                <a:rPr lang="th-TH" sz="2400" dirty="0" err="1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มี.ค</a:t>
              </a:r>
              <a:endParaRPr lang="th-TH" sz="2400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endParaRP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วงเงินไม่เกินร้อยละ 6 ของผู้ที่มีตัว ณ วันที่ 1 </a:t>
              </a:r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ก.ย</a:t>
              </a:r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.</a:t>
              </a:r>
              <a:endParaRPr lang="th-TH" sz="2400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endParaRP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เงินเลื่อนขั้นค่าจ้าง เมื่อรวมกับค่าตอบแทนพิเศษ ณ 1 ต.ค. จะต้องไม่เกินวงเงินของหน่วยงาน</a:t>
              </a:r>
            </a:p>
            <a:p>
              <a:pPr algn="l"/>
              <a:r>
                <a:rPr lang="th-TH" sz="2400" dirty="0" smtClean="0">
                  <a:solidFill>
                    <a:srgbClr val="7030A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  <a:sym typeface="Wingdings"/>
                </a:rPr>
                <a:t> </a:t>
              </a:r>
              <a:endParaRPr lang="th-TH" sz="2400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25285" y="1556792"/>
            <a:ext cx="1564095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ข้าราชการ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5285" y="617814"/>
            <a:ext cx="7729196" cy="7200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ข้อบังคับ ระเบียบ ประกาศ ที่เกี่ยวข้อง</a:t>
            </a:r>
            <a:endParaRPr lang="th-TH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943945" y="2132856"/>
            <a:ext cx="780451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ข้อบังคับ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ว่าด้วยหลักเกณฑ์และวิธีการประเมินผลการปฏิบัติราชการของข้าราชการ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พลเรือน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ในสถาบันอุดมศึกษา พ.ศ. ๒๕๕๔ </a:t>
            </a:r>
          </a:p>
          <a:p>
            <a:pPr algn="l"/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ข้อบังคับ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ว่าด้วยการเลื่อนเงินเดือนข้าราชการ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พลเรือน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ในสถาบันอุดมศึกษา พ.ศ. ๒๕๕๕ </a:t>
            </a:r>
          </a:p>
          <a:p>
            <a:pPr algn="l"/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ประกาศ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เรื่อง แบบประเมินผลการปฏิบัติราชการของข้าราชการ     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พลเรือน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ในสถาบันอุดมศึกษา พ.ศ. ๒๕๕๔ </a:t>
            </a:r>
          </a:p>
          <a:p>
            <a:pPr algn="l"/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ประกาศ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เรื่อง หลักเกณฑ์และวิธีการประเมินผลการปฏิบัติราชการของข้าราชการ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พลเรือน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ในสถาบันอุดมศึกษา (ฉบับที่ ๒) พ.ศ. ๒๕๕๔ </a:t>
            </a:r>
          </a:p>
          <a:p>
            <a:pPr algn="l"/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 ประกาศ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มทร</a:t>
            </a:r>
            <a:r>
              <a:rPr lang="th-TH" sz="2400" b="1" dirty="0" smtClean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sym typeface="Wingdings"/>
              </a:rPr>
              <a:t>.พระนคร ลงวันที่ 29 สิงหาคม พ.ศ. 2557 เรื่อง การกำหนดวงเงิน   ในการเลื่อนเงินเดือน/ค่าตอบแทน</a:t>
            </a:r>
          </a:p>
          <a:p>
            <a:pPr algn="l"/>
            <a:endParaRPr lang="th-TH" sz="24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943944" y="5419122"/>
            <a:ext cx="7660503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2000" b="1" dirty="0">
              <a:solidFill>
                <a:srgbClr val="7030A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54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662</Words>
  <Application>Microsoft Office PowerPoint</Application>
  <PresentationFormat>นำเสนอทางหน้าจอ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6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21" baseType="lpstr">
      <vt:lpstr>ชุดรูปแบบของ Office</vt:lpstr>
      <vt:lpstr>1_ชุดรูปแบบของ Office</vt:lpstr>
      <vt:lpstr>2_ชุดรูปแบบของ Office</vt:lpstr>
      <vt:lpstr>3_ชุดรูปแบบของ Office</vt:lpstr>
      <vt:lpstr>4_ชุดรูปแบบของ Office</vt:lpstr>
      <vt:lpstr>5_ชุดรูปแบบของ Office</vt:lpstr>
      <vt:lpstr>การประชุมชี้แจง แนวปฏิบัติการเลื่อนเงินเดือน/ค่าตอบแทน/ค่าจ้าง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การพัฒนาระบบ HRM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การประชุมชี้แจงเพื่อปรับปรุงพัฒนากระบวนการ หลักเกณฑ์ และวิธีการออกแบบฟอร์มเพื่อเลื่อนเงินเดือน/ค่าตอบแทน/ค่าจ้าง  และการพัฒนาระบบฐานข้อมูล HRM</dc:title>
  <dc:creator>Lenovo</dc:creator>
  <cp:lastModifiedBy>Lenovo</cp:lastModifiedBy>
  <cp:revision>30</cp:revision>
  <cp:lastPrinted>2014-09-10T10:26:20Z</cp:lastPrinted>
  <dcterms:created xsi:type="dcterms:W3CDTF">2014-09-08T02:18:08Z</dcterms:created>
  <dcterms:modified xsi:type="dcterms:W3CDTF">2014-09-17T09:37:21Z</dcterms:modified>
</cp:coreProperties>
</file>