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322" r:id="rId3"/>
    <p:sldId id="326" r:id="rId4"/>
    <p:sldId id="320" r:id="rId5"/>
    <p:sldId id="317" r:id="rId6"/>
    <p:sldId id="260" r:id="rId7"/>
    <p:sldId id="327" r:id="rId8"/>
    <p:sldId id="261" r:id="rId9"/>
    <p:sldId id="330" r:id="rId10"/>
    <p:sldId id="262" r:id="rId11"/>
    <p:sldId id="263" r:id="rId12"/>
    <p:sldId id="324" r:id="rId13"/>
    <p:sldId id="271" r:id="rId14"/>
    <p:sldId id="268" r:id="rId15"/>
    <p:sldId id="269" r:id="rId16"/>
    <p:sldId id="267" r:id="rId17"/>
    <p:sldId id="265" r:id="rId18"/>
    <p:sldId id="276" r:id="rId19"/>
    <p:sldId id="284" r:id="rId20"/>
    <p:sldId id="278" r:id="rId21"/>
    <p:sldId id="279" r:id="rId22"/>
    <p:sldId id="280" r:id="rId23"/>
    <p:sldId id="281" r:id="rId24"/>
    <p:sldId id="282" r:id="rId25"/>
    <p:sldId id="283" r:id="rId26"/>
    <p:sldId id="312" r:id="rId27"/>
    <p:sldId id="313" r:id="rId28"/>
    <p:sldId id="296" r:id="rId29"/>
    <p:sldId id="289" r:id="rId30"/>
    <p:sldId id="291" r:id="rId31"/>
    <p:sldId id="293" r:id="rId32"/>
    <p:sldId id="295" r:id="rId33"/>
    <p:sldId id="297" r:id="rId34"/>
    <p:sldId id="298" r:id="rId35"/>
    <p:sldId id="331" r:id="rId36"/>
    <p:sldId id="315" r:id="rId37"/>
    <p:sldId id="300" r:id="rId38"/>
    <p:sldId id="303" r:id="rId39"/>
    <p:sldId id="302" r:id="rId40"/>
    <p:sldId id="301" r:id="rId41"/>
    <p:sldId id="307" r:id="rId42"/>
    <p:sldId id="308" r:id="rId43"/>
    <p:sldId id="304" r:id="rId44"/>
    <p:sldId id="305" r:id="rId45"/>
    <p:sldId id="306" r:id="rId46"/>
    <p:sldId id="309" r:id="rId47"/>
    <p:sldId id="310" r:id="rId48"/>
    <p:sldId id="319" r:id="rId49"/>
  </p:sldIdLst>
  <p:sldSz cx="9144000" cy="6858000" type="screen4x3"/>
  <p:notesSz cx="6802438" cy="99345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566"/>
    </p:cViewPr>
  </p:sorterViewPr>
  <p:notesViewPr>
    <p:cSldViewPr>
      <p:cViewPr varScale="1">
        <p:scale>
          <a:sx n="64" d="100"/>
          <a:sy n="64" d="100"/>
        </p:scale>
        <p:origin x="292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image" Target="../media/image15.jp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image" Target="../media/image25.jp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image" Target="../media/image28.jp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image" Target="../media/image31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image" Target="../media/image15.jp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image" Target="../media/image25.jp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image" Target="../media/image28.jp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image" Target="../media/image3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C1307A-06FD-4947-87C8-D353FA8720AD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1CA28BDF-6C12-4190-9EDF-36CBEFDBAC6F}">
      <dgm:prSet phldrT="[Text]"/>
      <dgm:spPr/>
      <dgm:t>
        <a:bodyPr/>
        <a:lstStyle/>
        <a:p>
          <a:pPr algn="ctr"/>
          <a:r>
            <a:rPr lang="th-TH" dirty="0" smtClean="0"/>
            <a:t>บำบัดและฟื้นฟู</a:t>
          </a:r>
          <a:endParaRPr lang="en-US" dirty="0"/>
        </a:p>
      </dgm:t>
    </dgm:pt>
    <dgm:pt modelId="{FD0BE3F0-B5B9-4FB2-8085-035D8D8E3D7D}" type="parTrans" cxnId="{A14C4B90-E050-445D-A28C-C205A5F70A3A}">
      <dgm:prSet/>
      <dgm:spPr/>
      <dgm:t>
        <a:bodyPr/>
        <a:lstStyle/>
        <a:p>
          <a:endParaRPr lang="en-US"/>
        </a:p>
      </dgm:t>
    </dgm:pt>
    <dgm:pt modelId="{3F7B565E-9D37-4822-A623-6AA21CB438C0}" type="sibTrans" cxnId="{A14C4B90-E050-445D-A28C-C205A5F70A3A}">
      <dgm:prSet/>
      <dgm:spPr/>
      <dgm:t>
        <a:bodyPr/>
        <a:lstStyle/>
        <a:p>
          <a:endParaRPr lang="en-US"/>
        </a:p>
      </dgm:t>
    </dgm:pt>
    <dgm:pt modelId="{E6170E2F-C7B2-478F-B3E6-2BCCBFC46E62}">
      <dgm:prSet phldrT="[Text]"/>
      <dgm:spPr/>
      <dgm:t>
        <a:bodyPr/>
        <a:lstStyle/>
        <a:p>
          <a:r>
            <a:rPr lang="th-TH" dirty="0" smtClean="0"/>
            <a:t>สนับสนุนและป้องกัน</a:t>
          </a:r>
          <a:endParaRPr lang="en-US" dirty="0"/>
        </a:p>
      </dgm:t>
    </dgm:pt>
    <dgm:pt modelId="{19327C56-8F6B-489F-9BDF-F23B2DA20A4A}" type="parTrans" cxnId="{8E639CAE-8066-4452-8952-90F79991DE8F}">
      <dgm:prSet/>
      <dgm:spPr/>
      <dgm:t>
        <a:bodyPr/>
        <a:lstStyle/>
        <a:p>
          <a:endParaRPr lang="en-US"/>
        </a:p>
      </dgm:t>
    </dgm:pt>
    <dgm:pt modelId="{1087B479-E558-47BF-BA19-DB67D78202AF}" type="sibTrans" cxnId="{8E639CAE-8066-4452-8952-90F79991DE8F}">
      <dgm:prSet/>
      <dgm:spPr/>
      <dgm:t>
        <a:bodyPr/>
        <a:lstStyle/>
        <a:p>
          <a:endParaRPr lang="en-US"/>
        </a:p>
      </dgm:t>
    </dgm:pt>
    <dgm:pt modelId="{454AF766-E2BD-47D1-9877-62B4D76CDF08}">
      <dgm:prSet phldrT="[Text]"/>
      <dgm:spPr/>
      <dgm:t>
        <a:bodyPr/>
        <a:lstStyle/>
        <a:p>
          <a:pPr algn="ctr"/>
          <a:r>
            <a:rPr lang="th-TH" dirty="0" smtClean="0"/>
            <a:t>หลักประกัน</a:t>
          </a:r>
          <a:endParaRPr lang="en-US" dirty="0"/>
        </a:p>
      </dgm:t>
    </dgm:pt>
    <dgm:pt modelId="{E25893C9-EEE0-45C2-BA58-212C71641423}" type="sibTrans" cxnId="{50EC2687-6460-413B-AF9F-ECE347A9DB95}">
      <dgm:prSet/>
      <dgm:spPr/>
      <dgm:t>
        <a:bodyPr/>
        <a:lstStyle/>
        <a:p>
          <a:endParaRPr lang="en-US"/>
        </a:p>
      </dgm:t>
    </dgm:pt>
    <dgm:pt modelId="{CC16E4B8-4EF8-4045-972E-B4801EA0476F}" type="parTrans" cxnId="{50EC2687-6460-413B-AF9F-ECE347A9DB95}">
      <dgm:prSet/>
      <dgm:spPr/>
      <dgm:t>
        <a:bodyPr/>
        <a:lstStyle/>
        <a:p>
          <a:endParaRPr lang="en-US"/>
        </a:p>
      </dgm:t>
    </dgm:pt>
    <dgm:pt modelId="{C79DF061-5D91-49D5-8FA0-05577CB55767}" type="pres">
      <dgm:prSet presAssocID="{00C1307A-06FD-4947-87C8-D353FA8720AD}" presName="linearFlow" presStyleCnt="0">
        <dgm:presLayoutVars>
          <dgm:dir/>
          <dgm:resizeHandles val="exact"/>
        </dgm:presLayoutVars>
      </dgm:prSet>
      <dgm:spPr/>
    </dgm:pt>
    <dgm:pt modelId="{A55145F3-1940-4381-9EBD-94C391B07E22}" type="pres">
      <dgm:prSet presAssocID="{454AF766-E2BD-47D1-9877-62B4D76CDF08}" presName="composite" presStyleCnt="0"/>
      <dgm:spPr/>
    </dgm:pt>
    <dgm:pt modelId="{DEA408F0-3461-4DDC-86E0-20AAC1D327FF}" type="pres">
      <dgm:prSet presAssocID="{454AF766-E2BD-47D1-9877-62B4D76CDF08}" presName="imgShp" presStyleLbl="fgImgPlace1" presStyleIdx="0" presStyleCnt="3" custScaleX="14162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7BA260F-D69D-4EAB-855E-19F015678119}" type="pres">
      <dgm:prSet presAssocID="{454AF766-E2BD-47D1-9877-62B4D76CDF08}" presName="txShp" presStyleLbl="node1" presStyleIdx="0" presStyleCnt="3" custScaleY="90491" custLinFactNeighborX="-2871" custLinFactNeighborY="21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FD05C7-3DCC-4C19-B2D2-CF3E08B98709}" type="pres">
      <dgm:prSet presAssocID="{E25893C9-EEE0-45C2-BA58-212C71641423}" presName="spacing" presStyleCnt="0"/>
      <dgm:spPr/>
    </dgm:pt>
    <dgm:pt modelId="{AD1C65BB-496E-43DE-80FE-3C94F2001ECC}" type="pres">
      <dgm:prSet presAssocID="{1CA28BDF-6C12-4190-9EDF-36CBEFDBAC6F}" presName="composite" presStyleCnt="0"/>
      <dgm:spPr/>
    </dgm:pt>
    <dgm:pt modelId="{C078CF43-A8AA-4792-A879-2B14D98F4C41}" type="pres">
      <dgm:prSet presAssocID="{1CA28BDF-6C12-4190-9EDF-36CBEFDBAC6F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CB21FEC-9582-470B-B0CB-8DAB9AA772CB}" type="pres">
      <dgm:prSet presAssocID="{1CA28BDF-6C12-4190-9EDF-36CBEFDBAC6F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8FB49D-FFBC-4838-84E5-285F814E7C72}" type="pres">
      <dgm:prSet presAssocID="{3F7B565E-9D37-4822-A623-6AA21CB438C0}" presName="spacing" presStyleCnt="0"/>
      <dgm:spPr/>
    </dgm:pt>
    <dgm:pt modelId="{C3F297AF-EC69-4E42-B7C6-762D41E70D43}" type="pres">
      <dgm:prSet presAssocID="{E6170E2F-C7B2-478F-B3E6-2BCCBFC46E62}" presName="composite" presStyleCnt="0"/>
      <dgm:spPr/>
    </dgm:pt>
    <dgm:pt modelId="{6C8D2318-1B11-49C5-A111-25947B2B98FA}" type="pres">
      <dgm:prSet presAssocID="{E6170E2F-C7B2-478F-B3E6-2BCCBFC46E62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06E8F193-C83A-4600-8C16-A5F24F6978B0}" type="pres">
      <dgm:prSet presAssocID="{E6170E2F-C7B2-478F-B3E6-2BCCBFC46E62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37A899-302E-40E7-96EE-9388D4852831}" type="presOf" srcId="{454AF766-E2BD-47D1-9877-62B4D76CDF08}" destId="{07BA260F-D69D-4EAB-855E-19F015678119}" srcOrd="0" destOrd="0" presId="urn:microsoft.com/office/officeart/2005/8/layout/vList3"/>
    <dgm:cxn modelId="{8E639CAE-8066-4452-8952-90F79991DE8F}" srcId="{00C1307A-06FD-4947-87C8-D353FA8720AD}" destId="{E6170E2F-C7B2-478F-B3E6-2BCCBFC46E62}" srcOrd="2" destOrd="0" parTransId="{19327C56-8F6B-489F-9BDF-F23B2DA20A4A}" sibTransId="{1087B479-E558-47BF-BA19-DB67D78202AF}"/>
    <dgm:cxn modelId="{A14C4B90-E050-445D-A28C-C205A5F70A3A}" srcId="{00C1307A-06FD-4947-87C8-D353FA8720AD}" destId="{1CA28BDF-6C12-4190-9EDF-36CBEFDBAC6F}" srcOrd="1" destOrd="0" parTransId="{FD0BE3F0-B5B9-4FB2-8085-035D8D8E3D7D}" sibTransId="{3F7B565E-9D37-4822-A623-6AA21CB438C0}"/>
    <dgm:cxn modelId="{50EC2687-6460-413B-AF9F-ECE347A9DB95}" srcId="{00C1307A-06FD-4947-87C8-D353FA8720AD}" destId="{454AF766-E2BD-47D1-9877-62B4D76CDF08}" srcOrd="0" destOrd="0" parTransId="{CC16E4B8-4EF8-4045-972E-B4801EA0476F}" sibTransId="{E25893C9-EEE0-45C2-BA58-212C71641423}"/>
    <dgm:cxn modelId="{8FD71BBA-8293-4336-8280-A9B521B69EB9}" type="presOf" srcId="{1CA28BDF-6C12-4190-9EDF-36CBEFDBAC6F}" destId="{7CB21FEC-9582-470B-B0CB-8DAB9AA772CB}" srcOrd="0" destOrd="0" presId="urn:microsoft.com/office/officeart/2005/8/layout/vList3"/>
    <dgm:cxn modelId="{863A8648-A8DC-4C87-BE76-0E4BF3300542}" type="presOf" srcId="{E6170E2F-C7B2-478F-B3E6-2BCCBFC46E62}" destId="{06E8F193-C83A-4600-8C16-A5F24F6978B0}" srcOrd="0" destOrd="0" presId="urn:microsoft.com/office/officeart/2005/8/layout/vList3"/>
    <dgm:cxn modelId="{32D0697B-9D5A-445A-8596-04B302B01FBF}" type="presOf" srcId="{00C1307A-06FD-4947-87C8-D353FA8720AD}" destId="{C79DF061-5D91-49D5-8FA0-05577CB55767}" srcOrd="0" destOrd="0" presId="urn:microsoft.com/office/officeart/2005/8/layout/vList3"/>
    <dgm:cxn modelId="{797590CB-0505-437E-A943-16A4B4626189}" type="presParOf" srcId="{C79DF061-5D91-49D5-8FA0-05577CB55767}" destId="{A55145F3-1940-4381-9EBD-94C391B07E22}" srcOrd="0" destOrd="0" presId="urn:microsoft.com/office/officeart/2005/8/layout/vList3"/>
    <dgm:cxn modelId="{2AD1BC67-3C9A-416D-AE88-802A572CF443}" type="presParOf" srcId="{A55145F3-1940-4381-9EBD-94C391B07E22}" destId="{DEA408F0-3461-4DDC-86E0-20AAC1D327FF}" srcOrd="0" destOrd="0" presId="urn:microsoft.com/office/officeart/2005/8/layout/vList3"/>
    <dgm:cxn modelId="{05012E5E-BA63-4965-8205-BE4F96E834C2}" type="presParOf" srcId="{A55145F3-1940-4381-9EBD-94C391B07E22}" destId="{07BA260F-D69D-4EAB-855E-19F015678119}" srcOrd="1" destOrd="0" presId="urn:microsoft.com/office/officeart/2005/8/layout/vList3"/>
    <dgm:cxn modelId="{639A3522-A4F7-4255-BD7C-4B0CF27A9596}" type="presParOf" srcId="{C79DF061-5D91-49D5-8FA0-05577CB55767}" destId="{5DFD05C7-3DCC-4C19-B2D2-CF3E08B98709}" srcOrd="1" destOrd="0" presId="urn:microsoft.com/office/officeart/2005/8/layout/vList3"/>
    <dgm:cxn modelId="{BE9E1295-5C83-4F17-859E-457C556A42DA}" type="presParOf" srcId="{C79DF061-5D91-49D5-8FA0-05577CB55767}" destId="{AD1C65BB-496E-43DE-80FE-3C94F2001ECC}" srcOrd="2" destOrd="0" presId="urn:microsoft.com/office/officeart/2005/8/layout/vList3"/>
    <dgm:cxn modelId="{E3A70F98-AC86-44B9-A11E-207BC3850BE7}" type="presParOf" srcId="{AD1C65BB-496E-43DE-80FE-3C94F2001ECC}" destId="{C078CF43-A8AA-4792-A879-2B14D98F4C41}" srcOrd="0" destOrd="0" presId="urn:microsoft.com/office/officeart/2005/8/layout/vList3"/>
    <dgm:cxn modelId="{20F7FBAF-7624-48DC-A847-96048133DC65}" type="presParOf" srcId="{AD1C65BB-496E-43DE-80FE-3C94F2001ECC}" destId="{7CB21FEC-9582-470B-B0CB-8DAB9AA772CB}" srcOrd="1" destOrd="0" presId="urn:microsoft.com/office/officeart/2005/8/layout/vList3"/>
    <dgm:cxn modelId="{B1692DB2-949D-4DAE-916E-DE800CDBCE07}" type="presParOf" srcId="{C79DF061-5D91-49D5-8FA0-05577CB55767}" destId="{E18FB49D-FFBC-4838-84E5-285F814E7C72}" srcOrd="3" destOrd="0" presId="urn:microsoft.com/office/officeart/2005/8/layout/vList3"/>
    <dgm:cxn modelId="{8EDE377C-D50D-48D3-95E5-34E60A3CD819}" type="presParOf" srcId="{C79DF061-5D91-49D5-8FA0-05577CB55767}" destId="{C3F297AF-EC69-4E42-B7C6-762D41E70D43}" srcOrd="4" destOrd="0" presId="urn:microsoft.com/office/officeart/2005/8/layout/vList3"/>
    <dgm:cxn modelId="{92056326-F54E-4C0F-9D04-BE1BBA5BF0C5}" type="presParOf" srcId="{C3F297AF-EC69-4E42-B7C6-762D41E70D43}" destId="{6C8D2318-1B11-49C5-A111-25947B2B98FA}" srcOrd="0" destOrd="0" presId="urn:microsoft.com/office/officeart/2005/8/layout/vList3"/>
    <dgm:cxn modelId="{9758AD7C-0A34-4341-9652-617DBFF790DC}" type="presParOf" srcId="{C3F297AF-EC69-4E42-B7C6-762D41E70D43}" destId="{06E8F193-C83A-4600-8C16-A5F24F6978B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FBCE4E-6AF3-4E71-A077-862E36ADF8E9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1D3769-21AE-4506-B3D4-0B20CF940632}">
      <dgm:prSet phldrT="[Text]"/>
      <dgm:spPr/>
      <dgm:t>
        <a:bodyPr/>
        <a:lstStyle/>
        <a:p>
          <a:r>
            <a:rPr lang="th-TH" dirty="0" smtClean="0"/>
            <a:t>1. อัตราเงินสมทบ</a:t>
          </a:r>
          <a:r>
            <a:rPr lang="th-TH" u="sng" dirty="0" smtClean="0"/>
            <a:t>หลัก</a:t>
          </a:r>
          <a:endParaRPr lang="en-US" u="sng" dirty="0"/>
        </a:p>
      </dgm:t>
    </dgm:pt>
    <dgm:pt modelId="{8171951D-6759-40BD-B8BE-57F30AD70688}" type="parTrans" cxnId="{EBC78F66-5BC2-47C1-9A8E-79A3642CA9B1}">
      <dgm:prSet/>
      <dgm:spPr/>
      <dgm:t>
        <a:bodyPr/>
        <a:lstStyle/>
        <a:p>
          <a:endParaRPr lang="en-US"/>
        </a:p>
      </dgm:t>
    </dgm:pt>
    <dgm:pt modelId="{C5BF2F58-C1CF-4DC4-96B6-77604DABB67E}" type="sibTrans" cxnId="{EBC78F66-5BC2-47C1-9A8E-79A3642CA9B1}">
      <dgm:prSet/>
      <dgm:spPr/>
      <dgm:t>
        <a:bodyPr/>
        <a:lstStyle/>
        <a:p>
          <a:endParaRPr lang="en-US"/>
        </a:p>
      </dgm:t>
    </dgm:pt>
    <dgm:pt modelId="{F436634F-124A-419A-A5A6-4E34A5BBCFEA}">
      <dgm:prSet phldrT="[Text]" custT="1"/>
      <dgm:spPr/>
      <dgm:t>
        <a:bodyPr/>
        <a:lstStyle/>
        <a:p>
          <a:r>
            <a:rPr lang="th-TH" sz="4400" dirty="0" smtClean="0">
              <a:cs typeface="+mj-cs"/>
            </a:rPr>
            <a:t>0.2-1</a:t>
          </a:r>
          <a:r>
            <a:rPr lang="en-US" sz="4400" dirty="0" smtClean="0">
              <a:cs typeface="+mj-cs"/>
            </a:rPr>
            <a:t>%</a:t>
          </a:r>
          <a:endParaRPr lang="en-US" sz="4400" dirty="0">
            <a:cs typeface="+mj-cs"/>
          </a:endParaRPr>
        </a:p>
      </dgm:t>
    </dgm:pt>
    <dgm:pt modelId="{58F01CC0-4FE1-47B1-9D15-B6E65505E462}" type="parTrans" cxnId="{1AEE31F6-DC45-4A41-97E0-7E43C136F44F}">
      <dgm:prSet/>
      <dgm:spPr/>
      <dgm:t>
        <a:bodyPr/>
        <a:lstStyle/>
        <a:p>
          <a:endParaRPr lang="en-US"/>
        </a:p>
      </dgm:t>
    </dgm:pt>
    <dgm:pt modelId="{EBBF20BC-0E75-4102-82D6-D4533F6C9AFA}" type="sibTrans" cxnId="{1AEE31F6-DC45-4A41-97E0-7E43C136F44F}">
      <dgm:prSet/>
      <dgm:spPr/>
      <dgm:t>
        <a:bodyPr/>
        <a:lstStyle/>
        <a:p>
          <a:endParaRPr lang="en-US"/>
        </a:p>
      </dgm:t>
    </dgm:pt>
    <dgm:pt modelId="{7D42254B-87B4-463C-A930-86306B4CB34B}">
      <dgm:prSet phldrT="[Text]"/>
      <dgm:spPr/>
      <dgm:t>
        <a:bodyPr/>
        <a:lstStyle/>
        <a:p>
          <a:r>
            <a:rPr lang="th-TH" dirty="0" smtClean="0"/>
            <a:t>2. อัตราเงินสมทบ</a:t>
          </a:r>
          <a:r>
            <a:rPr lang="th-TH" u="sng" dirty="0" smtClean="0"/>
            <a:t>ตามค่าประสบการณ์</a:t>
          </a:r>
          <a:endParaRPr lang="en-US" u="sng" dirty="0"/>
        </a:p>
      </dgm:t>
    </dgm:pt>
    <dgm:pt modelId="{A9A5143C-3FE7-4B47-8FF4-D286301A0B38}" type="parTrans" cxnId="{0F50E68D-BF12-41ED-BE25-31E8FCFCC1B2}">
      <dgm:prSet/>
      <dgm:spPr/>
      <dgm:t>
        <a:bodyPr/>
        <a:lstStyle/>
        <a:p>
          <a:endParaRPr lang="en-US"/>
        </a:p>
      </dgm:t>
    </dgm:pt>
    <dgm:pt modelId="{F62D9234-4220-4708-BA36-1B119D477304}" type="sibTrans" cxnId="{0F50E68D-BF12-41ED-BE25-31E8FCFCC1B2}">
      <dgm:prSet/>
      <dgm:spPr/>
      <dgm:t>
        <a:bodyPr/>
        <a:lstStyle/>
        <a:p>
          <a:endParaRPr lang="en-US"/>
        </a:p>
      </dgm:t>
    </dgm:pt>
    <dgm:pt modelId="{27F28425-FC41-4B2A-9398-E27DD214722E}">
      <dgm:prSet phldrT="[Text]" custT="1"/>
      <dgm:spPr/>
      <dgm:t>
        <a:bodyPr/>
        <a:lstStyle/>
        <a:p>
          <a:r>
            <a:rPr lang="th-TH" sz="4000" dirty="0" smtClean="0">
              <a:cs typeface="+mj-cs"/>
            </a:rPr>
            <a:t>ใช้อัตราหลัก 4 ปี</a:t>
          </a:r>
          <a:endParaRPr lang="en-US" sz="4000" dirty="0">
            <a:cs typeface="+mj-cs"/>
          </a:endParaRPr>
        </a:p>
      </dgm:t>
    </dgm:pt>
    <dgm:pt modelId="{15F3A60A-3518-4B96-82FF-23CC8CA13C88}" type="parTrans" cxnId="{F1A26B7E-E6D5-447D-B19D-2D2E2479DB6F}">
      <dgm:prSet/>
      <dgm:spPr/>
      <dgm:t>
        <a:bodyPr/>
        <a:lstStyle/>
        <a:p>
          <a:endParaRPr lang="en-US"/>
        </a:p>
      </dgm:t>
    </dgm:pt>
    <dgm:pt modelId="{B8FA62E2-F22A-4BC7-A7F7-94A20701F40B}" type="sibTrans" cxnId="{F1A26B7E-E6D5-447D-B19D-2D2E2479DB6F}">
      <dgm:prSet/>
      <dgm:spPr/>
      <dgm:t>
        <a:bodyPr/>
        <a:lstStyle/>
        <a:p>
          <a:endParaRPr lang="en-US"/>
        </a:p>
      </dgm:t>
    </dgm:pt>
    <dgm:pt modelId="{F6C3CAED-B752-4AD8-B5A8-15B2F85CC728}">
      <dgm:prSet phldrT="[Text]" custT="1"/>
      <dgm:spPr/>
      <dgm:t>
        <a:bodyPr/>
        <a:lstStyle/>
        <a:p>
          <a:r>
            <a:rPr lang="th-TH" sz="4000" dirty="0" smtClean="0">
              <a:cs typeface="+mj-cs"/>
            </a:rPr>
            <a:t>ปีที่ </a:t>
          </a:r>
          <a:r>
            <a:rPr lang="th-TH" sz="4000" b="1" dirty="0" smtClean="0">
              <a:solidFill>
                <a:srgbClr val="FF0000"/>
              </a:solidFill>
              <a:cs typeface="+mj-cs"/>
            </a:rPr>
            <a:t>5</a:t>
          </a:r>
          <a:r>
            <a:rPr lang="th-TH" sz="4000" dirty="0" smtClean="0">
              <a:cs typeface="+mj-cs"/>
            </a:rPr>
            <a:t> อัตราจะเพิ่มหรือลด ขึ้นกับ  อัตราส่วนการสูญเสีย                                  </a:t>
          </a:r>
          <a:endParaRPr lang="en-US" sz="4000" dirty="0">
            <a:cs typeface="+mj-cs"/>
          </a:endParaRPr>
        </a:p>
      </dgm:t>
    </dgm:pt>
    <dgm:pt modelId="{F6AB699F-B0DF-4E25-924B-E502DC7722B7}" type="parTrans" cxnId="{E71C04B3-70A8-4CD6-B1A0-BFCB2B76AA1E}">
      <dgm:prSet/>
      <dgm:spPr/>
      <dgm:t>
        <a:bodyPr/>
        <a:lstStyle/>
        <a:p>
          <a:endParaRPr lang="en-US"/>
        </a:p>
      </dgm:t>
    </dgm:pt>
    <dgm:pt modelId="{0B2657D3-3EEA-4BC9-A88E-996DF8536ED2}" type="sibTrans" cxnId="{E71C04B3-70A8-4CD6-B1A0-BFCB2B76AA1E}">
      <dgm:prSet/>
      <dgm:spPr/>
      <dgm:t>
        <a:bodyPr/>
        <a:lstStyle/>
        <a:p>
          <a:endParaRPr lang="en-US"/>
        </a:p>
      </dgm:t>
    </dgm:pt>
    <dgm:pt modelId="{0D13283D-4B3A-497A-8ADE-1ACA3710401E}">
      <dgm:prSet phldrT="[Text]" custT="1"/>
      <dgm:spPr/>
      <dgm:t>
        <a:bodyPr/>
        <a:lstStyle/>
        <a:p>
          <a:r>
            <a:rPr lang="th-TH" sz="4400" dirty="0" smtClean="0">
              <a:cs typeface="+mj-cs"/>
            </a:rPr>
            <a:t>ความเสี่ยงประกอบธุรกิจ</a:t>
          </a:r>
          <a:endParaRPr lang="en-US" sz="4400" dirty="0">
            <a:cs typeface="+mj-cs"/>
          </a:endParaRPr>
        </a:p>
      </dgm:t>
    </dgm:pt>
    <dgm:pt modelId="{ABD87264-6577-4AA2-8AD1-C3F1F5CC4986}" type="parTrans" cxnId="{3DE829A8-808D-4E5F-B82B-074951D5DC5E}">
      <dgm:prSet/>
      <dgm:spPr/>
      <dgm:t>
        <a:bodyPr/>
        <a:lstStyle/>
        <a:p>
          <a:endParaRPr lang="en-US"/>
        </a:p>
      </dgm:t>
    </dgm:pt>
    <dgm:pt modelId="{ABBBDF6D-C686-4A34-ADFD-6EC64303D740}" type="sibTrans" cxnId="{3DE829A8-808D-4E5F-B82B-074951D5DC5E}">
      <dgm:prSet/>
      <dgm:spPr/>
      <dgm:t>
        <a:bodyPr/>
        <a:lstStyle/>
        <a:p>
          <a:endParaRPr lang="en-US"/>
        </a:p>
      </dgm:t>
    </dgm:pt>
    <dgm:pt modelId="{2F0DDFE0-AD6C-43E3-9A8B-5852A1404078}" type="pres">
      <dgm:prSet presAssocID="{9FFBCE4E-6AF3-4E71-A077-862E36ADF8E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F507442-ACFC-4000-9D9E-389E7A24EE1B}" type="pres">
      <dgm:prSet presAssocID="{FE1D3769-21AE-4506-B3D4-0B20CF940632}" presName="linNode" presStyleCnt="0"/>
      <dgm:spPr/>
    </dgm:pt>
    <dgm:pt modelId="{C3EC6FC8-071C-4F92-B46E-24AC0FF523AF}" type="pres">
      <dgm:prSet presAssocID="{FE1D3769-21AE-4506-B3D4-0B20CF940632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4F4ADC-5CC7-4EC4-9C24-F2051114E35D}" type="pres">
      <dgm:prSet presAssocID="{FE1D3769-21AE-4506-B3D4-0B20CF940632}" presName="childShp" presStyleLbl="bgAccFollowNode1" presStyleIdx="0" presStyleCnt="2" custLinFactNeighborY="-20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E59C1A-9BA2-465B-B186-F8AF4060B234}" type="pres">
      <dgm:prSet presAssocID="{C5BF2F58-C1CF-4DC4-96B6-77604DABB67E}" presName="spacing" presStyleCnt="0"/>
      <dgm:spPr/>
    </dgm:pt>
    <dgm:pt modelId="{F4D71CEC-720F-411F-BC58-1B44FD6879D0}" type="pres">
      <dgm:prSet presAssocID="{7D42254B-87B4-463C-A930-86306B4CB34B}" presName="linNode" presStyleCnt="0"/>
      <dgm:spPr/>
    </dgm:pt>
    <dgm:pt modelId="{E8591575-72E1-42EE-A741-A01B785367E7}" type="pres">
      <dgm:prSet presAssocID="{7D42254B-87B4-463C-A930-86306B4CB34B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01EAD8-49C7-4DD1-A18F-AB4B29328510}" type="pres">
      <dgm:prSet presAssocID="{7D42254B-87B4-463C-A930-86306B4CB34B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57C043-97F8-455B-9E7A-03F45A5DFCDD}" type="presOf" srcId="{F6C3CAED-B752-4AD8-B5A8-15B2F85CC728}" destId="{4901EAD8-49C7-4DD1-A18F-AB4B29328510}" srcOrd="0" destOrd="1" presId="urn:microsoft.com/office/officeart/2005/8/layout/vList6"/>
    <dgm:cxn modelId="{1AEE31F6-DC45-4A41-97E0-7E43C136F44F}" srcId="{FE1D3769-21AE-4506-B3D4-0B20CF940632}" destId="{F436634F-124A-419A-A5A6-4E34A5BBCFEA}" srcOrd="0" destOrd="0" parTransId="{58F01CC0-4FE1-47B1-9D15-B6E65505E462}" sibTransId="{EBBF20BC-0E75-4102-82D6-D4533F6C9AFA}"/>
    <dgm:cxn modelId="{CE49C28E-A8A5-4641-970C-C199435148B7}" type="presOf" srcId="{7D42254B-87B4-463C-A930-86306B4CB34B}" destId="{E8591575-72E1-42EE-A741-A01B785367E7}" srcOrd="0" destOrd="0" presId="urn:microsoft.com/office/officeart/2005/8/layout/vList6"/>
    <dgm:cxn modelId="{EBC78F66-5BC2-47C1-9A8E-79A3642CA9B1}" srcId="{9FFBCE4E-6AF3-4E71-A077-862E36ADF8E9}" destId="{FE1D3769-21AE-4506-B3D4-0B20CF940632}" srcOrd="0" destOrd="0" parTransId="{8171951D-6759-40BD-B8BE-57F30AD70688}" sibTransId="{C5BF2F58-C1CF-4DC4-96B6-77604DABB67E}"/>
    <dgm:cxn modelId="{0F50E68D-BF12-41ED-BE25-31E8FCFCC1B2}" srcId="{9FFBCE4E-6AF3-4E71-A077-862E36ADF8E9}" destId="{7D42254B-87B4-463C-A930-86306B4CB34B}" srcOrd="1" destOrd="0" parTransId="{A9A5143C-3FE7-4B47-8FF4-D286301A0B38}" sibTransId="{F62D9234-4220-4708-BA36-1B119D477304}"/>
    <dgm:cxn modelId="{B316A3B4-CD7B-4AC7-B9FC-021761318D4B}" type="presOf" srcId="{27F28425-FC41-4B2A-9398-E27DD214722E}" destId="{4901EAD8-49C7-4DD1-A18F-AB4B29328510}" srcOrd="0" destOrd="0" presId="urn:microsoft.com/office/officeart/2005/8/layout/vList6"/>
    <dgm:cxn modelId="{0A32CD1B-3677-4852-8101-71F77F196A4B}" type="presOf" srcId="{0D13283D-4B3A-497A-8ADE-1ACA3710401E}" destId="{2F4F4ADC-5CC7-4EC4-9C24-F2051114E35D}" srcOrd="0" destOrd="1" presId="urn:microsoft.com/office/officeart/2005/8/layout/vList6"/>
    <dgm:cxn modelId="{EF38CA0B-CD6C-4430-AE8D-84899F12D7D7}" type="presOf" srcId="{9FFBCE4E-6AF3-4E71-A077-862E36ADF8E9}" destId="{2F0DDFE0-AD6C-43E3-9A8B-5852A1404078}" srcOrd="0" destOrd="0" presId="urn:microsoft.com/office/officeart/2005/8/layout/vList6"/>
    <dgm:cxn modelId="{D9B918DF-458F-4F8F-BE22-2EEF9E8016FC}" type="presOf" srcId="{FE1D3769-21AE-4506-B3D4-0B20CF940632}" destId="{C3EC6FC8-071C-4F92-B46E-24AC0FF523AF}" srcOrd="0" destOrd="0" presId="urn:microsoft.com/office/officeart/2005/8/layout/vList6"/>
    <dgm:cxn modelId="{F1A26B7E-E6D5-447D-B19D-2D2E2479DB6F}" srcId="{7D42254B-87B4-463C-A930-86306B4CB34B}" destId="{27F28425-FC41-4B2A-9398-E27DD214722E}" srcOrd="0" destOrd="0" parTransId="{15F3A60A-3518-4B96-82FF-23CC8CA13C88}" sibTransId="{B8FA62E2-F22A-4BC7-A7F7-94A20701F40B}"/>
    <dgm:cxn modelId="{3DE829A8-808D-4E5F-B82B-074951D5DC5E}" srcId="{FE1D3769-21AE-4506-B3D4-0B20CF940632}" destId="{0D13283D-4B3A-497A-8ADE-1ACA3710401E}" srcOrd="1" destOrd="0" parTransId="{ABD87264-6577-4AA2-8AD1-C3F1F5CC4986}" sibTransId="{ABBBDF6D-C686-4A34-ADFD-6EC64303D740}"/>
    <dgm:cxn modelId="{E71C04B3-70A8-4CD6-B1A0-BFCB2B76AA1E}" srcId="{7D42254B-87B4-463C-A930-86306B4CB34B}" destId="{F6C3CAED-B752-4AD8-B5A8-15B2F85CC728}" srcOrd="1" destOrd="0" parTransId="{F6AB699F-B0DF-4E25-924B-E502DC7722B7}" sibTransId="{0B2657D3-3EEA-4BC9-A88E-996DF8536ED2}"/>
    <dgm:cxn modelId="{80B6EDA3-8729-4D2B-BF81-43E9669A1181}" type="presOf" srcId="{F436634F-124A-419A-A5A6-4E34A5BBCFEA}" destId="{2F4F4ADC-5CC7-4EC4-9C24-F2051114E35D}" srcOrd="0" destOrd="0" presId="urn:microsoft.com/office/officeart/2005/8/layout/vList6"/>
    <dgm:cxn modelId="{9C9CA507-1536-4E1E-9AA3-3F912D276C41}" type="presParOf" srcId="{2F0DDFE0-AD6C-43E3-9A8B-5852A1404078}" destId="{BF507442-ACFC-4000-9D9E-389E7A24EE1B}" srcOrd="0" destOrd="0" presId="urn:microsoft.com/office/officeart/2005/8/layout/vList6"/>
    <dgm:cxn modelId="{2C8EF797-45A0-42A6-B7B5-7E1A28800CB2}" type="presParOf" srcId="{BF507442-ACFC-4000-9D9E-389E7A24EE1B}" destId="{C3EC6FC8-071C-4F92-B46E-24AC0FF523AF}" srcOrd="0" destOrd="0" presId="urn:microsoft.com/office/officeart/2005/8/layout/vList6"/>
    <dgm:cxn modelId="{3142DC9F-E5D3-415D-8CCF-777CA1788434}" type="presParOf" srcId="{BF507442-ACFC-4000-9D9E-389E7A24EE1B}" destId="{2F4F4ADC-5CC7-4EC4-9C24-F2051114E35D}" srcOrd="1" destOrd="0" presId="urn:microsoft.com/office/officeart/2005/8/layout/vList6"/>
    <dgm:cxn modelId="{92A35E00-2002-449F-9599-4C178E4CFB76}" type="presParOf" srcId="{2F0DDFE0-AD6C-43E3-9A8B-5852A1404078}" destId="{6AE59C1A-9BA2-465B-B186-F8AF4060B234}" srcOrd="1" destOrd="0" presId="urn:microsoft.com/office/officeart/2005/8/layout/vList6"/>
    <dgm:cxn modelId="{9F0088E1-F965-496A-9A68-CEED80AD61FC}" type="presParOf" srcId="{2F0DDFE0-AD6C-43E3-9A8B-5852A1404078}" destId="{F4D71CEC-720F-411F-BC58-1B44FD6879D0}" srcOrd="2" destOrd="0" presId="urn:microsoft.com/office/officeart/2005/8/layout/vList6"/>
    <dgm:cxn modelId="{FD6ED851-7280-4AD1-881D-F4ED41D8AFC3}" type="presParOf" srcId="{F4D71CEC-720F-411F-BC58-1B44FD6879D0}" destId="{E8591575-72E1-42EE-A741-A01B785367E7}" srcOrd="0" destOrd="0" presId="urn:microsoft.com/office/officeart/2005/8/layout/vList6"/>
    <dgm:cxn modelId="{7625B74C-56F5-4E5C-AE22-F670BC127C0E}" type="presParOf" srcId="{F4D71CEC-720F-411F-BC58-1B44FD6879D0}" destId="{4901EAD8-49C7-4DD1-A18F-AB4B2932851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6CEDF6-1FED-4F7C-B691-16DF7196E9A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E9F59A-0148-45F7-8D53-81361BA206E9}">
      <dgm:prSet phldrT="[Text]"/>
      <dgm:spPr/>
      <dgm:t>
        <a:bodyPr/>
        <a:lstStyle/>
        <a:p>
          <a:r>
            <a:rPr lang="th-TH" dirty="0" smtClean="0">
              <a:solidFill>
                <a:schemeClr val="tx1"/>
              </a:solidFill>
            </a:rPr>
            <a:t>ได้รับอันตรายแก่กาย</a:t>
          </a:r>
          <a:endParaRPr lang="en-US" dirty="0">
            <a:solidFill>
              <a:schemeClr val="tx1"/>
            </a:solidFill>
          </a:endParaRPr>
        </a:p>
      </dgm:t>
    </dgm:pt>
    <dgm:pt modelId="{9DB2331F-9DC8-4910-965C-A7E3956F5127}" type="parTrans" cxnId="{36E92253-8923-49D2-904B-D1F64476CEB7}">
      <dgm:prSet/>
      <dgm:spPr/>
      <dgm:t>
        <a:bodyPr/>
        <a:lstStyle/>
        <a:p>
          <a:endParaRPr lang="en-US"/>
        </a:p>
      </dgm:t>
    </dgm:pt>
    <dgm:pt modelId="{851631ED-9C96-40F6-ACDD-3B8A797A3F18}" type="sibTrans" cxnId="{36E92253-8923-49D2-904B-D1F64476CEB7}">
      <dgm:prSet/>
      <dgm:spPr/>
      <dgm:t>
        <a:bodyPr/>
        <a:lstStyle/>
        <a:p>
          <a:endParaRPr lang="en-US"/>
        </a:p>
      </dgm:t>
    </dgm:pt>
    <dgm:pt modelId="{1E8EC353-47F2-4834-935F-8EACDE2A4500}">
      <dgm:prSet phldrT="[Text]"/>
      <dgm:spPr/>
      <dgm:t>
        <a:bodyPr/>
        <a:lstStyle/>
        <a:p>
          <a:r>
            <a:rPr lang="th-TH" dirty="0" smtClean="0">
              <a:solidFill>
                <a:schemeClr val="tx1"/>
              </a:solidFill>
            </a:rPr>
            <a:t>ผลกระทบจิตใจ</a:t>
          </a:r>
          <a:endParaRPr lang="en-US" dirty="0">
            <a:solidFill>
              <a:schemeClr val="tx1"/>
            </a:solidFill>
          </a:endParaRPr>
        </a:p>
      </dgm:t>
    </dgm:pt>
    <dgm:pt modelId="{7FE9F0C6-470F-443D-B84B-890AFF45C71D}" type="parTrans" cxnId="{64BD1906-4D5D-46C3-8D57-06D20D5A65C3}">
      <dgm:prSet/>
      <dgm:spPr/>
      <dgm:t>
        <a:bodyPr/>
        <a:lstStyle/>
        <a:p>
          <a:endParaRPr lang="en-US"/>
        </a:p>
      </dgm:t>
    </dgm:pt>
    <dgm:pt modelId="{3FFD3E4E-401C-49C6-BC67-9ADE635E94E2}" type="sibTrans" cxnId="{64BD1906-4D5D-46C3-8D57-06D20D5A65C3}">
      <dgm:prSet/>
      <dgm:spPr/>
      <dgm:t>
        <a:bodyPr/>
        <a:lstStyle/>
        <a:p>
          <a:endParaRPr lang="en-US"/>
        </a:p>
      </dgm:t>
    </dgm:pt>
    <dgm:pt modelId="{F6609B0C-B93C-4F76-A553-2EF8B177A6AF}">
      <dgm:prSet phldrT="[Text]"/>
      <dgm:spPr/>
      <dgm:t>
        <a:bodyPr/>
        <a:lstStyle/>
        <a:p>
          <a:r>
            <a:rPr lang="th-TH" dirty="0" smtClean="0">
              <a:solidFill>
                <a:schemeClr val="tx1"/>
              </a:solidFill>
            </a:rPr>
            <a:t>ถึงแก่ความตาย</a:t>
          </a:r>
          <a:endParaRPr lang="en-US" dirty="0">
            <a:solidFill>
              <a:schemeClr val="tx1"/>
            </a:solidFill>
          </a:endParaRPr>
        </a:p>
      </dgm:t>
    </dgm:pt>
    <dgm:pt modelId="{6E6001DE-FE1E-4A39-8109-C910F71EC55D}" type="parTrans" cxnId="{4FBC3CCC-209B-4576-9132-4ECD01BE5BF9}">
      <dgm:prSet/>
      <dgm:spPr/>
      <dgm:t>
        <a:bodyPr/>
        <a:lstStyle/>
        <a:p>
          <a:endParaRPr lang="en-US"/>
        </a:p>
      </dgm:t>
    </dgm:pt>
    <dgm:pt modelId="{FF91D29F-83FC-41C9-B6C1-7EDFF6C30809}" type="sibTrans" cxnId="{4FBC3CCC-209B-4576-9132-4ECD01BE5BF9}">
      <dgm:prSet/>
      <dgm:spPr/>
      <dgm:t>
        <a:bodyPr/>
        <a:lstStyle/>
        <a:p>
          <a:endParaRPr lang="en-US"/>
        </a:p>
      </dgm:t>
    </dgm:pt>
    <dgm:pt modelId="{F546F199-075A-45D7-AEEB-D9012693B391}" type="pres">
      <dgm:prSet presAssocID="{AA6CEDF6-1FED-4F7C-B691-16DF7196E9A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7FA462-B0C6-4A10-97A0-727FA04E6115}" type="pres">
      <dgm:prSet presAssocID="{01E9F59A-0148-45F7-8D53-81361BA206E9}" presName="comp" presStyleCnt="0"/>
      <dgm:spPr/>
    </dgm:pt>
    <dgm:pt modelId="{3A11A88C-A487-40FC-931D-78ECB4DBC1C0}" type="pres">
      <dgm:prSet presAssocID="{01E9F59A-0148-45F7-8D53-81361BA206E9}" presName="box" presStyleLbl="node1" presStyleIdx="0" presStyleCnt="3" custLinFactNeighborX="-749" custLinFactNeighborY="2022"/>
      <dgm:spPr/>
      <dgm:t>
        <a:bodyPr/>
        <a:lstStyle/>
        <a:p>
          <a:endParaRPr lang="en-US"/>
        </a:p>
      </dgm:t>
    </dgm:pt>
    <dgm:pt modelId="{8AA840D3-6FBC-45A1-AAA5-B7D54BD7D245}" type="pres">
      <dgm:prSet presAssocID="{01E9F59A-0148-45F7-8D53-81361BA206E9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7AFA27B1-F254-49FB-8F67-8AC15A124686}" type="pres">
      <dgm:prSet presAssocID="{01E9F59A-0148-45F7-8D53-81361BA206E9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DAB5C0-7C7B-4A9B-9E9A-41A791C393BC}" type="pres">
      <dgm:prSet presAssocID="{851631ED-9C96-40F6-ACDD-3B8A797A3F18}" presName="spacer" presStyleCnt="0"/>
      <dgm:spPr/>
    </dgm:pt>
    <dgm:pt modelId="{DCAF7627-5411-4D4E-9602-EB55787F43EF}" type="pres">
      <dgm:prSet presAssocID="{1E8EC353-47F2-4834-935F-8EACDE2A4500}" presName="comp" presStyleCnt="0"/>
      <dgm:spPr/>
    </dgm:pt>
    <dgm:pt modelId="{84624DD0-CB35-42E5-A300-D04BF710478D}" type="pres">
      <dgm:prSet presAssocID="{1E8EC353-47F2-4834-935F-8EACDE2A4500}" presName="box" presStyleLbl="node1" presStyleIdx="1" presStyleCnt="3"/>
      <dgm:spPr/>
      <dgm:t>
        <a:bodyPr/>
        <a:lstStyle/>
        <a:p>
          <a:endParaRPr lang="en-US"/>
        </a:p>
      </dgm:t>
    </dgm:pt>
    <dgm:pt modelId="{5F35D0E2-423D-4246-B114-39EC8B340A20}" type="pres">
      <dgm:prSet presAssocID="{1E8EC353-47F2-4834-935F-8EACDE2A4500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1A3BE7DC-45F0-4C70-9F2D-8D69101F4C9A}" type="pres">
      <dgm:prSet presAssocID="{1E8EC353-47F2-4834-935F-8EACDE2A4500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4838F1-8EC0-4820-828F-6F85B2DCDFB3}" type="pres">
      <dgm:prSet presAssocID="{3FFD3E4E-401C-49C6-BC67-9ADE635E94E2}" presName="spacer" presStyleCnt="0"/>
      <dgm:spPr/>
    </dgm:pt>
    <dgm:pt modelId="{8D4DE788-405E-46DB-9823-F25B9A4DA76B}" type="pres">
      <dgm:prSet presAssocID="{F6609B0C-B93C-4F76-A553-2EF8B177A6AF}" presName="comp" presStyleCnt="0"/>
      <dgm:spPr/>
    </dgm:pt>
    <dgm:pt modelId="{7BDA5D3B-DD9A-4495-8AA0-03BEF45DE3E7}" type="pres">
      <dgm:prSet presAssocID="{F6609B0C-B93C-4F76-A553-2EF8B177A6AF}" presName="box" presStyleLbl="node1" presStyleIdx="2" presStyleCnt="3"/>
      <dgm:spPr/>
      <dgm:t>
        <a:bodyPr/>
        <a:lstStyle/>
        <a:p>
          <a:endParaRPr lang="en-US"/>
        </a:p>
      </dgm:t>
    </dgm:pt>
    <dgm:pt modelId="{D6D47937-0E9A-4968-A00E-FC61C5B31DC7}" type="pres">
      <dgm:prSet presAssocID="{F6609B0C-B93C-4F76-A553-2EF8B177A6AF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C4786161-C86B-430A-B002-DE94A6E6B3AE}" type="pres">
      <dgm:prSet presAssocID="{F6609B0C-B93C-4F76-A553-2EF8B177A6A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0504EC-96DD-4DF8-BB80-FDCA19BFC0FF}" type="presOf" srcId="{01E9F59A-0148-45F7-8D53-81361BA206E9}" destId="{7AFA27B1-F254-49FB-8F67-8AC15A124686}" srcOrd="1" destOrd="0" presId="urn:microsoft.com/office/officeart/2005/8/layout/vList4"/>
    <dgm:cxn modelId="{A77C3636-08C4-486D-BD40-2040A369168F}" type="presOf" srcId="{F6609B0C-B93C-4F76-A553-2EF8B177A6AF}" destId="{C4786161-C86B-430A-B002-DE94A6E6B3AE}" srcOrd="1" destOrd="0" presId="urn:microsoft.com/office/officeart/2005/8/layout/vList4"/>
    <dgm:cxn modelId="{7C46BD50-C40A-4854-8942-82E05A944504}" type="presOf" srcId="{1E8EC353-47F2-4834-935F-8EACDE2A4500}" destId="{1A3BE7DC-45F0-4C70-9F2D-8D69101F4C9A}" srcOrd="1" destOrd="0" presId="urn:microsoft.com/office/officeart/2005/8/layout/vList4"/>
    <dgm:cxn modelId="{7087134B-A9D2-492D-91AD-ECBE2EEA4B67}" type="presOf" srcId="{F6609B0C-B93C-4F76-A553-2EF8B177A6AF}" destId="{7BDA5D3B-DD9A-4495-8AA0-03BEF45DE3E7}" srcOrd="0" destOrd="0" presId="urn:microsoft.com/office/officeart/2005/8/layout/vList4"/>
    <dgm:cxn modelId="{B42EB9EF-CA6D-4B5F-B484-4BBE0279392A}" type="presOf" srcId="{01E9F59A-0148-45F7-8D53-81361BA206E9}" destId="{3A11A88C-A487-40FC-931D-78ECB4DBC1C0}" srcOrd="0" destOrd="0" presId="urn:microsoft.com/office/officeart/2005/8/layout/vList4"/>
    <dgm:cxn modelId="{4FBC3CCC-209B-4576-9132-4ECD01BE5BF9}" srcId="{AA6CEDF6-1FED-4F7C-B691-16DF7196E9AB}" destId="{F6609B0C-B93C-4F76-A553-2EF8B177A6AF}" srcOrd="2" destOrd="0" parTransId="{6E6001DE-FE1E-4A39-8109-C910F71EC55D}" sibTransId="{FF91D29F-83FC-41C9-B6C1-7EDFF6C30809}"/>
    <dgm:cxn modelId="{8B04FE05-2C00-4D29-A820-2DE089E32D95}" type="presOf" srcId="{AA6CEDF6-1FED-4F7C-B691-16DF7196E9AB}" destId="{F546F199-075A-45D7-AEEB-D9012693B391}" srcOrd="0" destOrd="0" presId="urn:microsoft.com/office/officeart/2005/8/layout/vList4"/>
    <dgm:cxn modelId="{64BD1906-4D5D-46C3-8D57-06D20D5A65C3}" srcId="{AA6CEDF6-1FED-4F7C-B691-16DF7196E9AB}" destId="{1E8EC353-47F2-4834-935F-8EACDE2A4500}" srcOrd="1" destOrd="0" parTransId="{7FE9F0C6-470F-443D-B84B-890AFF45C71D}" sibTransId="{3FFD3E4E-401C-49C6-BC67-9ADE635E94E2}"/>
    <dgm:cxn modelId="{C802C45A-1291-42FA-B8A2-35025E97132D}" type="presOf" srcId="{1E8EC353-47F2-4834-935F-8EACDE2A4500}" destId="{84624DD0-CB35-42E5-A300-D04BF710478D}" srcOrd="0" destOrd="0" presId="urn:microsoft.com/office/officeart/2005/8/layout/vList4"/>
    <dgm:cxn modelId="{36E92253-8923-49D2-904B-D1F64476CEB7}" srcId="{AA6CEDF6-1FED-4F7C-B691-16DF7196E9AB}" destId="{01E9F59A-0148-45F7-8D53-81361BA206E9}" srcOrd="0" destOrd="0" parTransId="{9DB2331F-9DC8-4910-965C-A7E3956F5127}" sibTransId="{851631ED-9C96-40F6-ACDD-3B8A797A3F18}"/>
    <dgm:cxn modelId="{7DA01E0F-4F5D-43ED-A0AE-B073F4EF0A08}" type="presParOf" srcId="{F546F199-075A-45D7-AEEB-D9012693B391}" destId="{B37FA462-B0C6-4A10-97A0-727FA04E6115}" srcOrd="0" destOrd="0" presId="urn:microsoft.com/office/officeart/2005/8/layout/vList4"/>
    <dgm:cxn modelId="{27742090-06B4-4CE7-8694-504DEC4BCB23}" type="presParOf" srcId="{B37FA462-B0C6-4A10-97A0-727FA04E6115}" destId="{3A11A88C-A487-40FC-931D-78ECB4DBC1C0}" srcOrd="0" destOrd="0" presId="urn:microsoft.com/office/officeart/2005/8/layout/vList4"/>
    <dgm:cxn modelId="{5A6F819E-4029-4E55-8DFC-5794F4680C0E}" type="presParOf" srcId="{B37FA462-B0C6-4A10-97A0-727FA04E6115}" destId="{8AA840D3-6FBC-45A1-AAA5-B7D54BD7D245}" srcOrd="1" destOrd="0" presId="urn:microsoft.com/office/officeart/2005/8/layout/vList4"/>
    <dgm:cxn modelId="{DB8B163C-994C-413E-AC19-6A28F176D7E4}" type="presParOf" srcId="{B37FA462-B0C6-4A10-97A0-727FA04E6115}" destId="{7AFA27B1-F254-49FB-8F67-8AC15A124686}" srcOrd="2" destOrd="0" presId="urn:microsoft.com/office/officeart/2005/8/layout/vList4"/>
    <dgm:cxn modelId="{25F6D167-7DED-46A6-B0B9-D26A8CB348A0}" type="presParOf" srcId="{F546F199-075A-45D7-AEEB-D9012693B391}" destId="{B4DAB5C0-7C7B-4A9B-9E9A-41A791C393BC}" srcOrd="1" destOrd="0" presId="urn:microsoft.com/office/officeart/2005/8/layout/vList4"/>
    <dgm:cxn modelId="{05CD2339-D3BD-40D6-9C98-63F5A795C9BF}" type="presParOf" srcId="{F546F199-075A-45D7-AEEB-D9012693B391}" destId="{DCAF7627-5411-4D4E-9602-EB55787F43EF}" srcOrd="2" destOrd="0" presId="urn:microsoft.com/office/officeart/2005/8/layout/vList4"/>
    <dgm:cxn modelId="{BAF851AD-9702-43D3-8F80-9898A24EBF11}" type="presParOf" srcId="{DCAF7627-5411-4D4E-9602-EB55787F43EF}" destId="{84624DD0-CB35-42E5-A300-D04BF710478D}" srcOrd="0" destOrd="0" presId="urn:microsoft.com/office/officeart/2005/8/layout/vList4"/>
    <dgm:cxn modelId="{E4BA42F7-9B95-4E00-AAF2-2BC3852F1AFC}" type="presParOf" srcId="{DCAF7627-5411-4D4E-9602-EB55787F43EF}" destId="{5F35D0E2-423D-4246-B114-39EC8B340A20}" srcOrd="1" destOrd="0" presId="urn:microsoft.com/office/officeart/2005/8/layout/vList4"/>
    <dgm:cxn modelId="{74AB53DF-BBA4-4E58-A745-DD79F34FFD5A}" type="presParOf" srcId="{DCAF7627-5411-4D4E-9602-EB55787F43EF}" destId="{1A3BE7DC-45F0-4C70-9F2D-8D69101F4C9A}" srcOrd="2" destOrd="0" presId="urn:microsoft.com/office/officeart/2005/8/layout/vList4"/>
    <dgm:cxn modelId="{9CF93495-6FA7-4AED-8AAF-18A9A2ED7144}" type="presParOf" srcId="{F546F199-075A-45D7-AEEB-D9012693B391}" destId="{D74838F1-8EC0-4820-828F-6F85B2DCDFB3}" srcOrd="3" destOrd="0" presId="urn:microsoft.com/office/officeart/2005/8/layout/vList4"/>
    <dgm:cxn modelId="{85A29E0B-4CA3-4064-8B79-484AEC5DBF4F}" type="presParOf" srcId="{F546F199-075A-45D7-AEEB-D9012693B391}" destId="{8D4DE788-405E-46DB-9823-F25B9A4DA76B}" srcOrd="4" destOrd="0" presId="urn:microsoft.com/office/officeart/2005/8/layout/vList4"/>
    <dgm:cxn modelId="{C29C8ED4-A694-4DDB-8DAB-405E2A4C7E25}" type="presParOf" srcId="{8D4DE788-405E-46DB-9823-F25B9A4DA76B}" destId="{7BDA5D3B-DD9A-4495-8AA0-03BEF45DE3E7}" srcOrd="0" destOrd="0" presId="urn:microsoft.com/office/officeart/2005/8/layout/vList4"/>
    <dgm:cxn modelId="{FDDE0C36-23C9-47BA-B8C0-132F40B9F2B9}" type="presParOf" srcId="{8D4DE788-405E-46DB-9823-F25B9A4DA76B}" destId="{D6D47937-0E9A-4968-A00E-FC61C5B31DC7}" srcOrd="1" destOrd="0" presId="urn:microsoft.com/office/officeart/2005/8/layout/vList4"/>
    <dgm:cxn modelId="{6C5C2611-6EBF-40FD-8544-BB0351E89B56}" type="presParOf" srcId="{8D4DE788-405E-46DB-9823-F25B9A4DA76B}" destId="{C4786161-C86B-430A-B002-DE94A6E6B3A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DDC496-0B72-4737-AFFA-6CE7E262281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101519-421D-403B-9C2E-E213C2714B79}">
      <dgm:prSet phldrT="[Text]" custT="1"/>
      <dgm:spPr/>
      <dgm:t>
        <a:bodyPr/>
        <a:lstStyle/>
        <a:p>
          <a:r>
            <a:rPr lang="th-TH" sz="6500" dirty="0" smtClean="0"/>
            <a:t>   </a:t>
          </a:r>
          <a:r>
            <a:rPr lang="th-TH" sz="6600" b="1" dirty="0" smtClean="0">
              <a:solidFill>
                <a:schemeClr val="tx1"/>
              </a:solidFill>
              <a:cs typeface="+mn-cs"/>
            </a:rPr>
            <a:t>ทำงานให้นายจ้าง</a:t>
          </a:r>
          <a:endParaRPr lang="en-US" sz="6600" b="1" dirty="0">
            <a:solidFill>
              <a:schemeClr val="tx1"/>
            </a:solidFill>
            <a:cs typeface="+mn-cs"/>
          </a:endParaRPr>
        </a:p>
      </dgm:t>
    </dgm:pt>
    <dgm:pt modelId="{7D8046C2-083E-4AAD-88E5-9D1D67362365}" type="parTrans" cxnId="{3AD250C8-FB4B-459A-A98A-EE56D8D090E4}">
      <dgm:prSet/>
      <dgm:spPr/>
      <dgm:t>
        <a:bodyPr/>
        <a:lstStyle/>
        <a:p>
          <a:endParaRPr lang="en-US"/>
        </a:p>
      </dgm:t>
    </dgm:pt>
    <dgm:pt modelId="{5F57E3CF-A917-4E95-A677-AA8DCA83084B}" type="sibTrans" cxnId="{3AD250C8-FB4B-459A-A98A-EE56D8D090E4}">
      <dgm:prSet/>
      <dgm:spPr/>
      <dgm:t>
        <a:bodyPr/>
        <a:lstStyle/>
        <a:p>
          <a:endParaRPr lang="en-US"/>
        </a:p>
      </dgm:t>
    </dgm:pt>
    <dgm:pt modelId="{6D770C0D-C403-465A-9ED7-C093BAEEACA7}">
      <dgm:prSet phldrT="[Text]" custT="1"/>
      <dgm:spPr/>
      <dgm:t>
        <a:bodyPr/>
        <a:lstStyle/>
        <a:p>
          <a:r>
            <a:rPr lang="th-TH" sz="6500" dirty="0" smtClean="0"/>
            <a:t>   </a:t>
          </a:r>
          <a:r>
            <a:rPr lang="th-TH" sz="6600" b="1" dirty="0" smtClean="0">
              <a:solidFill>
                <a:schemeClr val="tx1"/>
              </a:solidFill>
              <a:cs typeface="+mn-cs"/>
            </a:rPr>
            <a:t>รักษาผลประโยชน์</a:t>
          </a:r>
          <a:endParaRPr lang="en-US" sz="6600" b="1" dirty="0">
            <a:solidFill>
              <a:schemeClr val="tx1"/>
            </a:solidFill>
            <a:cs typeface="+mn-cs"/>
          </a:endParaRPr>
        </a:p>
      </dgm:t>
    </dgm:pt>
    <dgm:pt modelId="{419FFC66-5D8E-40F9-B06A-BBBBFB391D53}" type="parTrans" cxnId="{C5F276A6-EB0B-408B-A608-614D68AA19C5}">
      <dgm:prSet/>
      <dgm:spPr/>
      <dgm:t>
        <a:bodyPr/>
        <a:lstStyle/>
        <a:p>
          <a:endParaRPr lang="en-US"/>
        </a:p>
      </dgm:t>
    </dgm:pt>
    <dgm:pt modelId="{1231EA07-9967-444B-B414-FCDEF580FDD9}" type="sibTrans" cxnId="{C5F276A6-EB0B-408B-A608-614D68AA19C5}">
      <dgm:prSet/>
      <dgm:spPr/>
      <dgm:t>
        <a:bodyPr/>
        <a:lstStyle/>
        <a:p>
          <a:endParaRPr lang="en-US"/>
        </a:p>
      </dgm:t>
    </dgm:pt>
    <dgm:pt modelId="{4E1A09EC-F7F0-403E-9E9A-14BB4A2BB8E4}" type="pres">
      <dgm:prSet presAssocID="{B6DDC496-0B72-4737-AFFA-6CE7E262281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8271A4-6359-4806-84B9-F053A29C53AC}" type="pres">
      <dgm:prSet presAssocID="{34101519-421D-403B-9C2E-E213C2714B79}" presName="comp" presStyleCnt="0"/>
      <dgm:spPr/>
    </dgm:pt>
    <dgm:pt modelId="{BF80CDB4-3846-4544-84AB-A88B25825DF8}" type="pres">
      <dgm:prSet presAssocID="{34101519-421D-403B-9C2E-E213C2714B79}" presName="box" presStyleLbl="node1" presStyleIdx="0" presStyleCnt="2" custScaleY="102367" custLinFactNeighborY="-3822"/>
      <dgm:spPr/>
      <dgm:t>
        <a:bodyPr/>
        <a:lstStyle/>
        <a:p>
          <a:endParaRPr lang="en-US"/>
        </a:p>
      </dgm:t>
    </dgm:pt>
    <dgm:pt modelId="{38D95047-3213-4824-A902-6D3F7BFAF8FE}" type="pres">
      <dgm:prSet presAssocID="{34101519-421D-403B-9C2E-E213C2714B79}" presName="img" presStyleLbl="fgImgPlace1" presStyleIdx="0" presStyleCnt="2" custScaleX="119967" custScaleY="103669" custLinFactNeighborX="4690" custLinFactNeighborY="103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E800FBA-D885-4625-9540-F2EFBE86DCB1}" type="pres">
      <dgm:prSet presAssocID="{34101519-421D-403B-9C2E-E213C2714B79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A91337-2E66-4D7F-B799-43DEE5A8F6E8}" type="pres">
      <dgm:prSet presAssocID="{5F57E3CF-A917-4E95-A677-AA8DCA83084B}" presName="spacer" presStyleCnt="0"/>
      <dgm:spPr/>
    </dgm:pt>
    <dgm:pt modelId="{AB266294-B104-41AD-AF8A-7FA80A48E1B4}" type="pres">
      <dgm:prSet presAssocID="{6D770C0D-C403-465A-9ED7-C093BAEEACA7}" presName="comp" presStyleCnt="0"/>
      <dgm:spPr/>
    </dgm:pt>
    <dgm:pt modelId="{76028890-B8BC-4F16-9403-35556D67EE7E}" type="pres">
      <dgm:prSet presAssocID="{6D770C0D-C403-465A-9ED7-C093BAEEACA7}" presName="box" presStyleLbl="node1" presStyleIdx="1" presStyleCnt="2"/>
      <dgm:spPr/>
      <dgm:t>
        <a:bodyPr/>
        <a:lstStyle/>
        <a:p>
          <a:endParaRPr lang="en-US"/>
        </a:p>
      </dgm:t>
    </dgm:pt>
    <dgm:pt modelId="{FE4EF909-E629-43C1-A944-8C891AE72190}" type="pres">
      <dgm:prSet presAssocID="{6D770C0D-C403-465A-9ED7-C093BAEEACA7}" presName="img" presStyleLbl="fgImgPlace1" presStyleIdx="1" presStyleCnt="2" custScaleX="121411" custScaleY="93135" custLinFactNeighborX="6500" custLinFactNeighborY="177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13F57A0-8E14-4E88-88E0-B95AFED5804A}" type="pres">
      <dgm:prSet presAssocID="{6D770C0D-C403-465A-9ED7-C093BAEEACA7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A1B7CC-F3B6-44C2-AAE8-CFB4BC884601}" type="presOf" srcId="{6D770C0D-C403-465A-9ED7-C093BAEEACA7}" destId="{76028890-B8BC-4F16-9403-35556D67EE7E}" srcOrd="0" destOrd="0" presId="urn:microsoft.com/office/officeart/2005/8/layout/vList4"/>
    <dgm:cxn modelId="{C5F276A6-EB0B-408B-A608-614D68AA19C5}" srcId="{B6DDC496-0B72-4737-AFFA-6CE7E262281A}" destId="{6D770C0D-C403-465A-9ED7-C093BAEEACA7}" srcOrd="1" destOrd="0" parTransId="{419FFC66-5D8E-40F9-B06A-BBBBFB391D53}" sibTransId="{1231EA07-9967-444B-B414-FCDEF580FDD9}"/>
    <dgm:cxn modelId="{F800EBE7-2D72-465C-87B6-80F29BEE6805}" type="presOf" srcId="{34101519-421D-403B-9C2E-E213C2714B79}" destId="{BE800FBA-D885-4625-9540-F2EFBE86DCB1}" srcOrd="1" destOrd="0" presId="urn:microsoft.com/office/officeart/2005/8/layout/vList4"/>
    <dgm:cxn modelId="{0F6AE1F9-A490-4DD6-AB06-3C88C2689F4E}" type="presOf" srcId="{6D770C0D-C403-465A-9ED7-C093BAEEACA7}" destId="{613F57A0-8E14-4E88-88E0-B95AFED5804A}" srcOrd="1" destOrd="0" presId="urn:microsoft.com/office/officeart/2005/8/layout/vList4"/>
    <dgm:cxn modelId="{A9BCE609-3829-4B42-AF70-AAA759F7A001}" type="presOf" srcId="{34101519-421D-403B-9C2E-E213C2714B79}" destId="{BF80CDB4-3846-4544-84AB-A88B25825DF8}" srcOrd="0" destOrd="0" presId="urn:microsoft.com/office/officeart/2005/8/layout/vList4"/>
    <dgm:cxn modelId="{BCB24C44-EA59-429C-B30F-F0E816E183F7}" type="presOf" srcId="{B6DDC496-0B72-4737-AFFA-6CE7E262281A}" destId="{4E1A09EC-F7F0-403E-9E9A-14BB4A2BB8E4}" srcOrd="0" destOrd="0" presId="urn:microsoft.com/office/officeart/2005/8/layout/vList4"/>
    <dgm:cxn modelId="{3AD250C8-FB4B-459A-A98A-EE56D8D090E4}" srcId="{B6DDC496-0B72-4737-AFFA-6CE7E262281A}" destId="{34101519-421D-403B-9C2E-E213C2714B79}" srcOrd="0" destOrd="0" parTransId="{7D8046C2-083E-4AAD-88E5-9D1D67362365}" sibTransId="{5F57E3CF-A917-4E95-A677-AA8DCA83084B}"/>
    <dgm:cxn modelId="{19214AD6-BE5E-44B6-8AFF-622BB5FB9924}" type="presParOf" srcId="{4E1A09EC-F7F0-403E-9E9A-14BB4A2BB8E4}" destId="{248271A4-6359-4806-84B9-F053A29C53AC}" srcOrd="0" destOrd="0" presId="urn:microsoft.com/office/officeart/2005/8/layout/vList4"/>
    <dgm:cxn modelId="{57BB2F06-8603-4CF3-B20C-CD28DC001A10}" type="presParOf" srcId="{248271A4-6359-4806-84B9-F053A29C53AC}" destId="{BF80CDB4-3846-4544-84AB-A88B25825DF8}" srcOrd="0" destOrd="0" presId="urn:microsoft.com/office/officeart/2005/8/layout/vList4"/>
    <dgm:cxn modelId="{4BE88694-19B7-4B4A-A3BA-D22169D4090C}" type="presParOf" srcId="{248271A4-6359-4806-84B9-F053A29C53AC}" destId="{38D95047-3213-4824-A902-6D3F7BFAF8FE}" srcOrd="1" destOrd="0" presId="urn:microsoft.com/office/officeart/2005/8/layout/vList4"/>
    <dgm:cxn modelId="{DBB67AF5-21D7-4CDD-AA04-CA8D9B3C3DB6}" type="presParOf" srcId="{248271A4-6359-4806-84B9-F053A29C53AC}" destId="{BE800FBA-D885-4625-9540-F2EFBE86DCB1}" srcOrd="2" destOrd="0" presId="urn:microsoft.com/office/officeart/2005/8/layout/vList4"/>
    <dgm:cxn modelId="{E7C06FB7-53FA-49C9-ABAE-14B42168B775}" type="presParOf" srcId="{4E1A09EC-F7F0-403E-9E9A-14BB4A2BB8E4}" destId="{11A91337-2E66-4D7F-B799-43DEE5A8F6E8}" srcOrd="1" destOrd="0" presId="urn:microsoft.com/office/officeart/2005/8/layout/vList4"/>
    <dgm:cxn modelId="{1776BEE9-D866-4133-ADF2-139B33A0770F}" type="presParOf" srcId="{4E1A09EC-F7F0-403E-9E9A-14BB4A2BB8E4}" destId="{AB266294-B104-41AD-AF8A-7FA80A48E1B4}" srcOrd="2" destOrd="0" presId="urn:microsoft.com/office/officeart/2005/8/layout/vList4"/>
    <dgm:cxn modelId="{3E6933AF-E603-4090-A358-D591403D429B}" type="presParOf" srcId="{AB266294-B104-41AD-AF8A-7FA80A48E1B4}" destId="{76028890-B8BC-4F16-9403-35556D67EE7E}" srcOrd="0" destOrd="0" presId="urn:microsoft.com/office/officeart/2005/8/layout/vList4"/>
    <dgm:cxn modelId="{47011395-AD28-4B35-B468-DE8DFA7E2065}" type="presParOf" srcId="{AB266294-B104-41AD-AF8A-7FA80A48E1B4}" destId="{FE4EF909-E629-43C1-A944-8C891AE72190}" srcOrd="1" destOrd="0" presId="urn:microsoft.com/office/officeart/2005/8/layout/vList4"/>
    <dgm:cxn modelId="{E433572E-6D83-4D37-83D9-747390223575}" type="presParOf" srcId="{AB266294-B104-41AD-AF8A-7FA80A48E1B4}" destId="{613F57A0-8E14-4E88-88E0-B95AFED5804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1392391-E586-4812-96B0-0A8A53CA578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0268F3-9793-440A-8BEF-ED7852D54B57}">
      <dgm:prSet phldrT="[Text]"/>
      <dgm:spPr/>
      <dgm:t>
        <a:bodyPr/>
        <a:lstStyle/>
        <a:p>
          <a:r>
            <a:rPr lang="th-TH" dirty="0" smtClean="0"/>
            <a:t>    </a:t>
          </a:r>
          <a:r>
            <a:rPr lang="th-TH" dirty="0" smtClean="0">
              <a:solidFill>
                <a:schemeClr val="tx1"/>
              </a:solidFill>
            </a:rPr>
            <a:t>ยกของหนัก</a:t>
          </a:r>
          <a:endParaRPr lang="en-US" dirty="0">
            <a:solidFill>
              <a:schemeClr val="tx1"/>
            </a:solidFill>
          </a:endParaRPr>
        </a:p>
      </dgm:t>
    </dgm:pt>
    <dgm:pt modelId="{C86A136D-4DB4-411B-9547-B10EFBB2AE7E}" type="parTrans" cxnId="{EA0D741B-2C63-4F38-A39C-6F28A39616B1}">
      <dgm:prSet/>
      <dgm:spPr/>
      <dgm:t>
        <a:bodyPr/>
        <a:lstStyle/>
        <a:p>
          <a:endParaRPr lang="en-US"/>
        </a:p>
      </dgm:t>
    </dgm:pt>
    <dgm:pt modelId="{EDB53933-F697-414C-9A20-6DBF04B8EC41}" type="sibTrans" cxnId="{EA0D741B-2C63-4F38-A39C-6F28A39616B1}">
      <dgm:prSet/>
      <dgm:spPr/>
      <dgm:t>
        <a:bodyPr/>
        <a:lstStyle/>
        <a:p>
          <a:endParaRPr lang="en-US"/>
        </a:p>
      </dgm:t>
    </dgm:pt>
    <dgm:pt modelId="{B0A450F7-1542-4AE9-98CC-2DD81B443E4D}">
      <dgm:prSet phldrT="[Text]"/>
      <dgm:spPr/>
      <dgm:t>
        <a:bodyPr/>
        <a:lstStyle/>
        <a:p>
          <a:r>
            <a:rPr lang="th-TH" dirty="0" smtClean="0"/>
            <a:t>    </a:t>
          </a:r>
          <a:r>
            <a:rPr lang="th-TH" dirty="0" smtClean="0">
              <a:solidFill>
                <a:schemeClr val="tx1"/>
              </a:solidFill>
            </a:rPr>
            <a:t>ท่านั่งทำงาน  </a:t>
          </a:r>
          <a:endParaRPr lang="en-US" dirty="0">
            <a:solidFill>
              <a:schemeClr val="tx1"/>
            </a:solidFill>
          </a:endParaRPr>
        </a:p>
      </dgm:t>
    </dgm:pt>
    <dgm:pt modelId="{FFE9E47C-0D17-48F2-B45B-E5552E1F5BB5}" type="parTrans" cxnId="{3E6D95B7-081D-4FB0-B5D3-B6227547432C}">
      <dgm:prSet/>
      <dgm:spPr/>
      <dgm:t>
        <a:bodyPr/>
        <a:lstStyle/>
        <a:p>
          <a:endParaRPr lang="en-US"/>
        </a:p>
      </dgm:t>
    </dgm:pt>
    <dgm:pt modelId="{4C67C4B2-1202-425E-B922-9D3A328F42FB}" type="sibTrans" cxnId="{3E6D95B7-081D-4FB0-B5D3-B6227547432C}">
      <dgm:prSet/>
      <dgm:spPr/>
      <dgm:t>
        <a:bodyPr/>
        <a:lstStyle/>
        <a:p>
          <a:endParaRPr lang="en-US"/>
        </a:p>
      </dgm:t>
    </dgm:pt>
    <dgm:pt modelId="{1BEDDFC2-77D9-4F64-8053-7A40FC7D1BBE}">
      <dgm:prSet phldrT="[Text]"/>
      <dgm:spPr/>
      <dgm:t>
        <a:bodyPr/>
        <a:lstStyle/>
        <a:p>
          <a:r>
            <a:rPr lang="th-TH" dirty="0" smtClean="0"/>
            <a:t>    </a:t>
          </a:r>
          <a:r>
            <a:rPr lang="th-TH" dirty="0" smtClean="0">
              <a:solidFill>
                <a:schemeClr val="tx1"/>
              </a:solidFill>
            </a:rPr>
            <a:t>ยกของผิดท่า</a:t>
          </a:r>
          <a:endParaRPr lang="en-US" dirty="0">
            <a:solidFill>
              <a:schemeClr val="tx1"/>
            </a:solidFill>
          </a:endParaRPr>
        </a:p>
      </dgm:t>
    </dgm:pt>
    <dgm:pt modelId="{2D7B0A6A-3297-4F20-9288-8D09D461A6C0}" type="parTrans" cxnId="{0ACD4D0B-B871-442B-9EB8-DF44B021C976}">
      <dgm:prSet/>
      <dgm:spPr/>
      <dgm:t>
        <a:bodyPr/>
        <a:lstStyle/>
        <a:p>
          <a:endParaRPr lang="en-US"/>
        </a:p>
      </dgm:t>
    </dgm:pt>
    <dgm:pt modelId="{D761C11B-BAD0-42C0-8A69-71723DCC7FEC}" type="sibTrans" cxnId="{0ACD4D0B-B871-442B-9EB8-DF44B021C976}">
      <dgm:prSet/>
      <dgm:spPr/>
      <dgm:t>
        <a:bodyPr/>
        <a:lstStyle/>
        <a:p>
          <a:endParaRPr lang="en-US"/>
        </a:p>
      </dgm:t>
    </dgm:pt>
    <dgm:pt modelId="{548F87F3-D2FE-4750-BEC0-962939535C1D}" type="pres">
      <dgm:prSet presAssocID="{91392391-E586-4812-96B0-0A8A53CA578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EA7459-C298-48BA-BBD6-33E5728F741F}" type="pres">
      <dgm:prSet presAssocID="{170268F3-9793-440A-8BEF-ED7852D54B57}" presName="comp" presStyleCnt="0"/>
      <dgm:spPr/>
    </dgm:pt>
    <dgm:pt modelId="{DC790EED-A534-46E7-AF74-FF6867359DC9}" type="pres">
      <dgm:prSet presAssocID="{170268F3-9793-440A-8BEF-ED7852D54B57}" presName="box" presStyleLbl="node1" presStyleIdx="0" presStyleCnt="3"/>
      <dgm:spPr/>
      <dgm:t>
        <a:bodyPr/>
        <a:lstStyle/>
        <a:p>
          <a:endParaRPr lang="en-US"/>
        </a:p>
      </dgm:t>
    </dgm:pt>
    <dgm:pt modelId="{632B14A6-064A-4CED-8FAE-982DCD63E44F}" type="pres">
      <dgm:prSet presAssocID="{170268F3-9793-440A-8BEF-ED7852D54B57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F17311F-65EB-4C8D-98B2-B1696FEC70C7}" type="pres">
      <dgm:prSet presAssocID="{170268F3-9793-440A-8BEF-ED7852D54B57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8621BB-CEFA-4403-91DC-3F71E3787A3A}" type="pres">
      <dgm:prSet presAssocID="{EDB53933-F697-414C-9A20-6DBF04B8EC41}" presName="spacer" presStyleCnt="0"/>
      <dgm:spPr/>
    </dgm:pt>
    <dgm:pt modelId="{584CE0C7-2166-46FE-8C84-D18CF9A3B205}" type="pres">
      <dgm:prSet presAssocID="{B0A450F7-1542-4AE9-98CC-2DD81B443E4D}" presName="comp" presStyleCnt="0"/>
      <dgm:spPr/>
    </dgm:pt>
    <dgm:pt modelId="{673C7E56-87AE-4F01-9A8B-8C8ED421DC93}" type="pres">
      <dgm:prSet presAssocID="{B0A450F7-1542-4AE9-98CC-2DD81B443E4D}" presName="box" presStyleLbl="node1" presStyleIdx="1" presStyleCnt="3" custLinFactNeighborX="126" custLinFactNeighborY="4028"/>
      <dgm:spPr/>
      <dgm:t>
        <a:bodyPr/>
        <a:lstStyle/>
        <a:p>
          <a:endParaRPr lang="en-US"/>
        </a:p>
      </dgm:t>
    </dgm:pt>
    <dgm:pt modelId="{1E221101-3A32-414A-BFE9-0BBFEC03A0EC}" type="pres">
      <dgm:prSet presAssocID="{B0A450F7-1542-4AE9-98CC-2DD81B443E4D}" presName="img" presStyleLbl="fgImgPlace1" presStyleIdx="1" presStyleCnt="3" custScaleX="107180" custLinFactNeighborX="219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4244D3D-1725-437B-834A-F7D071CAB030}" type="pres">
      <dgm:prSet presAssocID="{B0A450F7-1542-4AE9-98CC-2DD81B443E4D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E258BA-EB00-4D59-93C4-7BFFE198DF16}" type="pres">
      <dgm:prSet presAssocID="{4C67C4B2-1202-425E-B922-9D3A328F42FB}" presName="spacer" presStyleCnt="0"/>
      <dgm:spPr/>
    </dgm:pt>
    <dgm:pt modelId="{4EF7B15B-E73F-4A24-9853-390BC1F756B1}" type="pres">
      <dgm:prSet presAssocID="{1BEDDFC2-77D9-4F64-8053-7A40FC7D1BBE}" presName="comp" presStyleCnt="0"/>
      <dgm:spPr/>
    </dgm:pt>
    <dgm:pt modelId="{A20C4ECB-AAD4-41EF-BBFE-A5EC43791640}" type="pres">
      <dgm:prSet presAssocID="{1BEDDFC2-77D9-4F64-8053-7A40FC7D1BBE}" presName="box" presStyleLbl="node1" presStyleIdx="2" presStyleCnt="3"/>
      <dgm:spPr/>
      <dgm:t>
        <a:bodyPr/>
        <a:lstStyle/>
        <a:p>
          <a:endParaRPr lang="en-US"/>
        </a:p>
      </dgm:t>
    </dgm:pt>
    <dgm:pt modelId="{8A54DE66-2D18-4A37-BB55-6C23E38936D4}" type="pres">
      <dgm:prSet presAssocID="{1BEDDFC2-77D9-4F64-8053-7A40FC7D1BBE}" presName="img" presStyleLbl="fgImgPlace1" presStyleIdx="2" presStyleCnt="3" custScaleX="118747" custLinFactNeighborX="10159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4732366-4CC3-4165-A1B6-AF8CDE43CDA8}" type="pres">
      <dgm:prSet presAssocID="{1BEDDFC2-77D9-4F64-8053-7A40FC7D1BBE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D4A358-5AA4-4512-85E1-CA68333506C8}" type="presOf" srcId="{170268F3-9793-440A-8BEF-ED7852D54B57}" destId="{EF17311F-65EB-4C8D-98B2-B1696FEC70C7}" srcOrd="1" destOrd="0" presId="urn:microsoft.com/office/officeart/2005/8/layout/vList4"/>
    <dgm:cxn modelId="{61A0295D-BE18-42C9-ADDF-15B74F896E13}" type="presOf" srcId="{170268F3-9793-440A-8BEF-ED7852D54B57}" destId="{DC790EED-A534-46E7-AF74-FF6867359DC9}" srcOrd="0" destOrd="0" presId="urn:microsoft.com/office/officeart/2005/8/layout/vList4"/>
    <dgm:cxn modelId="{BC53777D-C354-492B-87A6-3FD506DDDBCC}" type="presOf" srcId="{B0A450F7-1542-4AE9-98CC-2DD81B443E4D}" destId="{673C7E56-87AE-4F01-9A8B-8C8ED421DC93}" srcOrd="0" destOrd="0" presId="urn:microsoft.com/office/officeart/2005/8/layout/vList4"/>
    <dgm:cxn modelId="{9075550A-5E47-4223-A19C-62B62F619F02}" type="presOf" srcId="{1BEDDFC2-77D9-4F64-8053-7A40FC7D1BBE}" destId="{B4732366-4CC3-4165-A1B6-AF8CDE43CDA8}" srcOrd="1" destOrd="0" presId="urn:microsoft.com/office/officeart/2005/8/layout/vList4"/>
    <dgm:cxn modelId="{718CF3A1-C300-46E7-B3A9-365BB4135026}" type="presOf" srcId="{91392391-E586-4812-96B0-0A8A53CA5782}" destId="{548F87F3-D2FE-4750-BEC0-962939535C1D}" srcOrd="0" destOrd="0" presId="urn:microsoft.com/office/officeart/2005/8/layout/vList4"/>
    <dgm:cxn modelId="{B97B576E-76AD-44CF-AD98-B3704647E57A}" type="presOf" srcId="{B0A450F7-1542-4AE9-98CC-2DD81B443E4D}" destId="{54244D3D-1725-437B-834A-F7D071CAB030}" srcOrd="1" destOrd="0" presId="urn:microsoft.com/office/officeart/2005/8/layout/vList4"/>
    <dgm:cxn modelId="{21FF5C97-66CB-4B48-B12A-FFAA7D64FD1A}" type="presOf" srcId="{1BEDDFC2-77D9-4F64-8053-7A40FC7D1BBE}" destId="{A20C4ECB-AAD4-41EF-BBFE-A5EC43791640}" srcOrd="0" destOrd="0" presId="urn:microsoft.com/office/officeart/2005/8/layout/vList4"/>
    <dgm:cxn modelId="{0ACD4D0B-B871-442B-9EB8-DF44B021C976}" srcId="{91392391-E586-4812-96B0-0A8A53CA5782}" destId="{1BEDDFC2-77D9-4F64-8053-7A40FC7D1BBE}" srcOrd="2" destOrd="0" parTransId="{2D7B0A6A-3297-4F20-9288-8D09D461A6C0}" sibTransId="{D761C11B-BAD0-42C0-8A69-71723DCC7FEC}"/>
    <dgm:cxn modelId="{EA0D741B-2C63-4F38-A39C-6F28A39616B1}" srcId="{91392391-E586-4812-96B0-0A8A53CA5782}" destId="{170268F3-9793-440A-8BEF-ED7852D54B57}" srcOrd="0" destOrd="0" parTransId="{C86A136D-4DB4-411B-9547-B10EFBB2AE7E}" sibTransId="{EDB53933-F697-414C-9A20-6DBF04B8EC41}"/>
    <dgm:cxn modelId="{3E6D95B7-081D-4FB0-B5D3-B6227547432C}" srcId="{91392391-E586-4812-96B0-0A8A53CA5782}" destId="{B0A450F7-1542-4AE9-98CC-2DD81B443E4D}" srcOrd="1" destOrd="0" parTransId="{FFE9E47C-0D17-48F2-B45B-E5552E1F5BB5}" sibTransId="{4C67C4B2-1202-425E-B922-9D3A328F42FB}"/>
    <dgm:cxn modelId="{D25D288F-053A-4939-A0D5-E00458C41505}" type="presParOf" srcId="{548F87F3-D2FE-4750-BEC0-962939535C1D}" destId="{69EA7459-C298-48BA-BBD6-33E5728F741F}" srcOrd="0" destOrd="0" presId="urn:microsoft.com/office/officeart/2005/8/layout/vList4"/>
    <dgm:cxn modelId="{48A217FE-AE25-431F-9A95-C1400A030DF8}" type="presParOf" srcId="{69EA7459-C298-48BA-BBD6-33E5728F741F}" destId="{DC790EED-A534-46E7-AF74-FF6867359DC9}" srcOrd="0" destOrd="0" presId="urn:microsoft.com/office/officeart/2005/8/layout/vList4"/>
    <dgm:cxn modelId="{3A9A12BB-87CD-49E5-AABB-A11E04A1FB11}" type="presParOf" srcId="{69EA7459-C298-48BA-BBD6-33E5728F741F}" destId="{632B14A6-064A-4CED-8FAE-982DCD63E44F}" srcOrd="1" destOrd="0" presId="urn:microsoft.com/office/officeart/2005/8/layout/vList4"/>
    <dgm:cxn modelId="{2D317E6A-2E39-4ACE-A541-58B5FD20431E}" type="presParOf" srcId="{69EA7459-C298-48BA-BBD6-33E5728F741F}" destId="{EF17311F-65EB-4C8D-98B2-B1696FEC70C7}" srcOrd="2" destOrd="0" presId="urn:microsoft.com/office/officeart/2005/8/layout/vList4"/>
    <dgm:cxn modelId="{FE975F6F-982E-40D9-85CB-EC451C724CA4}" type="presParOf" srcId="{548F87F3-D2FE-4750-BEC0-962939535C1D}" destId="{3B8621BB-CEFA-4403-91DC-3F71E3787A3A}" srcOrd="1" destOrd="0" presId="urn:microsoft.com/office/officeart/2005/8/layout/vList4"/>
    <dgm:cxn modelId="{7C00CE8A-6958-4338-85F7-CEA2A7D01FD4}" type="presParOf" srcId="{548F87F3-D2FE-4750-BEC0-962939535C1D}" destId="{584CE0C7-2166-46FE-8C84-D18CF9A3B205}" srcOrd="2" destOrd="0" presId="urn:microsoft.com/office/officeart/2005/8/layout/vList4"/>
    <dgm:cxn modelId="{657D78AC-4F58-4CF5-BA1D-8CCA950E4594}" type="presParOf" srcId="{584CE0C7-2166-46FE-8C84-D18CF9A3B205}" destId="{673C7E56-87AE-4F01-9A8B-8C8ED421DC93}" srcOrd="0" destOrd="0" presId="urn:microsoft.com/office/officeart/2005/8/layout/vList4"/>
    <dgm:cxn modelId="{60E66C5D-0DD7-4528-803F-9356217FE288}" type="presParOf" srcId="{584CE0C7-2166-46FE-8C84-D18CF9A3B205}" destId="{1E221101-3A32-414A-BFE9-0BBFEC03A0EC}" srcOrd="1" destOrd="0" presId="urn:microsoft.com/office/officeart/2005/8/layout/vList4"/>
    <dgm:cxn modelId="{35406DEC-5044-4FBC-962C-3F622860159B}" type="presParOf" srcId="{584CE0C7-2166-46FE-8C84-D18CF9A3B205}" destId="{54244D3D-1725-437B-834A-F7D071CAB030}" srcOrd="2" destOrd="0" presId="urn:microsoft.com/office/officeart/2005/8/layout/vList4"/>
    <dgm:cxn modelId="{2600156F-7DF6-4E95-BDE5-665E91005E57}" type="presParOf" srcId="{548F87F3-D2FE-4750-BEC0-962939535C1D}" destId="{18E258BA-EB00-4D59-93C4-7BFFE198DF16}" srcOrd="3" destOrd="0" presId="urn:microsoft.com/office/officeart/2005/8/layout/vList4"/>
    <dgm:cxn modelId="{BA935D99-69D8-4539-9087-2FA6C9E4A3E3}" type="presParOf" srcId="{548F87F3-D2FE-4750-BEC0-962939535C1D}" destId="{4EF7B15B-E73F-4A24-9853-390BC1F756B1}" srcOrd="4" destOrd="0" presId="urn:microsoft.com/office/officeart/2005/8/layout/vList4"/>
    <dgm:cxn modelId="{AE11E5F9-6F54-4A3B-B517-7FE310DE1A27}" type="presParOf" srcId="{4EF7B15B-E73F-4A24-9853-390BC1F756B1}" destId="{A20C4ECB-AAD4-41EF-BBFE-A5EC43791640}" srcOrd="0" destOrd="0" presId="urn:microsoft.com/office/officeart/2005/8/layout/vList4"/>
    <dgm:cxn modelId="{185982BC-6B3B-4088-A1E6-FCB7AE8A4C78}" type="presParOf" srcId="{4EF7B15B-E73F-4A24-9853-390BC1F756B1}" destId="{8A54DE66-2D18-4A37-BB55-6C23E38936D4}" srcOrd="1" destOrd="0" presId="urn:microsoft.com/office/officeart/2005/8/layout/vList4"/>
    <dgm:cxn modelId="{71E7C182-E055-469B-AAD6-61C828CF3FAD}" type="presParOf" srcId="{4EF7B15B-E73F-4A24-9853-390BC1F756B1}" destId="{B4732366-4CC3-4165-A1B6-AF8CDE43CDA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1392391-E586-4812-96B0-0A8A53CA578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0268F3-9793-440A-8BEF-ED7852D54B57}">
      <dgm:prSet phldrT="[Text]"/>
      <dgm:spPr/>
      <dgm:t>
        <a:bodyPr/>
        <a:lstStyle/>
        <a:p>
          <a:r>
            <a:rPr lang="th-TH" dirty="0" smtClean="0">
              <a:solidFill>
                <a:schemeClr val="tx1"/>
              </a:solidFill>
            </a:rPr>
            <a:t>ฝุ่นจากผ้า</a:t>
          </a:r>
          <a:endParaRPr lang="en-US" dirty="0">
            <a:solidFill>
              <a:schemeClr val="tx1"/>
            </a:solidFill>
          </a:endParaRPr>
        </a:p>
      </dgm:t>
    </dgm:pt>
    <dgm:pt modelId="{C86A136D-4DB4-411B-9547-B10EFBB2AE7E}" type="parTrans" cxnId="{EA0D741B-2C63-4F38-A39C-6F28A39616B1}">
      <dgm:prSet/>
      <dgm:spPr/>
      <dgm:t>
        <a:bodyPr/>
        <a:lstStyle/>
        <a:p>
          <a:endParaRPr lang="en-US"/>
        </a:p>
      </dgm:t>
    </dgm:pt>
    <dgm:pt modelId="{EDB53933-F697-414C-9A20-6DBF04B8EC41}" type="sibTrans" cxnId="{EA0D741B-2C63-4F38-A39C-6F28A39616B1}">
      <dgm:prSet/>
      <dgm:spPr/>
      <dgm:t>
        <a:bodyPr/>
        <a:lstStyle/>
        <a:p>
          <a:endParaRPr lang="en-US"/>
        </a:p>
      </dgm:t>
    </dgm:pt>
    <dgm:pt modelId="{B0A450F7-1542-4AE9-98CC-2DD81B443E4D}">
      <dgm:prSet phldrT="[Text]"/>
      <dgm:spPr/>
      <dgm:t>
        <a:bodyPr/>
        <a:lstStyle/>
        <a:p>
          <a:r>
            <a:rPr lang="th-TH" dirty="0" smtClean="0">
              <a:solidFill>
                <a:schemeClr val="tx1"/>
              </a:solidFill>
            </a:rPr>
            <a:t>ฝุ่นละอองที่เครื่อง</a:t>
          </a:r>
          <a:endParaRPr lang="en-US" dirty="0">
            <a:solidFill>
              <a:schemeClr val="tx1"/>
            </a:solidFill>
          </a:endParaRPr>
        </a:p>
      </dgm:t>
    </dgm:pt>
    <dgm:pt modelId="{FFE9E47C-0D17-48F2-B45B-E5552E1F5BB5}" type="parTrans" cxnId="{3E6D95B7-081D-4FB0-B5D3-B6227547432C}">
      <dgm:prSet/>
      <dgm:spPr/>
      <dgm:t>
        <a:bodyPr/>
        <a:lstStyle/>
        <a:p>
          <a:endParaRPr lang="en-US"/>
        </a:p>
      </dgm:t>
    </dgm:pt>
    <dgm:pt modelId="{4C67C4B2-1202-425E-B922-9D3A328F42FB}" type="sibTrans" cxnId="{3E6D95B7-081D-4FB0-B5D3-B6227547432C}">
      <dgm:prSet/>
      <dgm:spPr/>
      <dgm:t>
        <a:bodyPr/>
        <a:lstStyle/>
        <a:p>
          <a:endParaRPr lang="en-US"/>
        </a:p>
      </dgm:t>
    </dgm:pt>
    <dgm:pt modelId="{1BEDDFC2-77D9-4F64-8053-7A40FC7D1BBE}">
      <dgm:prSet phldrT="[Text]"/>
      <dgm:spPr/>
      <dgm:t>
        <a:bodyPr/>
        <a:lstStyle/>
        <a:p>
          <a:r>
            <a:rPr lang="th-TH" dirty="0" smtClean="0"/>
            <a:t> </a:t>
          </a:r>
          <a:r>
            <a:rPr lang="th-TH" dirty="0" smtClean="0">
              <a:solidFill>
                <a:schemeClr val="tx1"/>
              </a:solidFill>
            </a:rPr>
            <a:t>ควันพิษ</a:t>
          </a:r>
          <a:endParaRPr lang="en-US" dirty="0">
            <a:solidFill>
              <a:schemeClr val="tx1"/>
            </a:solidFill>
          </a:endParaRPr>
        </a:p>
      </dgm:t>
    </dgm:pt>
    <dgm:pt modelId="{2D7B0A6A-3297-4F20-9288-8D09D461A6C0}" type="parTrans" cxnId="{0ACD4D0B-B871-442B-9EB8-DF44B021C976}">
      <dgm:prSet/>
      <dgm:spPr/>
      <dgm:t>
        <a:bodyPr/>
        <a:lstStyle/>
        <a:p>
          <a:endParaRPr lang="en-US"/>
        </a:p>
      </dgm:t>
    </dgm:pt>
    <dgm:pt modelId="{D761C11B-BAD0-42C0-8A69-71723DCC7FEC}" type="sibTrans" cxnId="{0ACD4D0B-B871-442B-9EB8-DF44B021C976}">
      <dgm:prSet/>
      <dgm:spPr/>
      <dgm:t>
        <a:bodyPr/>
        <a:lstStyle/>
        <a:p>
          <a:endParaRPr lang="en-US"/>
        </a:p>
      </dgm:t>
    </dgm:pt>
    <dgm:pt modelId="{548F87F3-D2FE-4750-BEC0-962939535C1D}" type="pres">
      <dgm:prSet presAssocID="{91392391-E586-4812-96B0-0A8A53CA578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EA7459-C298-48BA-BBD6-33E5728F741F}" type="pres">
      <dgm:prSet presAssocID="{170268F3-9793-440A-8BEF-ED7852D54B57}" presName="comp" presStyleCnt="0"/>
      <dgm:spPr/>
    </dgm:pt>
    <dgm:pt modelId="{DC790EED-A534-46E7-AF74-FF6867359DC9}" type="pres">
      <dgm:prSet presAssocID="{170268F3-9793-440A-8BEF-ED7852D54B57}" presName="box" presStyleLbl="node1" presStyleIdx="0" presStyleCnt="3"/>
      <dgm:spPr/>
      <dgm:t>
        <a:bodyPr/>
        <a:lstStyle/>
        <a:p>
          <a:endParaRPr lang="en-US"/>
        </a:p>
      </dgm:t>
    </dgm:pt>
    <dgm:pt modelId="{632B14A6-064A-4CED-8FAE-982DCD63E44F}" type="pres">
      <dgm:prSet presAssocID="{170268F3-9793-440A-8BEF-ED7852D54B57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US"/>
        </a:p>
      </dgm:t>
    </dgm:pt>
    <dgm:pt modelId="{EF17311F-65EB-4C8D-98B2-B1696FEC70C7}" type="pres">
      <dgm:prSet presAssocID="{170268F3-9793-440A-8BEF-ED7852D54B57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8621BB-CEFA-4403-91DC-3F71E3787A3A}" type="pres">
      <dgm:prSet presAssocID="{EDB53933-F697-414C-9A20-6DBF04B8EC41}" presName="spacer" presStyleCnt="0"/>
      <dgm:spPr/>
    </dgm:pt>
    <dgm:pt modelId="{584CE0C7-2166-46FE-8C84-D18CF9A3B205}" type="pres">
      <dgm:prSet presAssocID="{B0A450F7-1542-4AE9-98CC-2DD81B443E4D}" presName="comp" presStyleCnt="0"/>
      <dgm:spPr/>
    </dgm:pt>
    <dgm:pt modelId="{673C7E56-87AE-4F01-9A8B-8C8ED421DC93}" type="pres">
      <dgm:prSet presAssocID="{B0A450F7-1542-4AE9-98CC-2DD81B443E4D}" presName="box" presStyleLbl="node1" presStyleIdx="1" presStyleCnt="3"/>
      <dgm:spPr/>
      <dgm:t>
        <a:bodyPr/>
        <a:lstStyle/>
        <a:p>
          <a:endParaRPr lang="en-US"/>
        </a:p>
      </dgm:t>
    </dgm:pt>
    <dgm:pt modelId="{1E221101-3A32-414A-BFE9-0BBFEC03A0EC}" type="pres">
      <dgm:prSet presAssocID="{B0A450F7-1542-4AE9-98CC-2DD81B443E4D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en-US"/>
        </a:p>
      </dgm:t>
    </dgm:pt>
    <dgm:pt modelId="{54244D3D-1725-437B-834A-F7D071CAB030}" type="pres">
      <dgm:prSet presAssocID="{B0A450F7-1542-4AE9-98CC-2DD81B443E4D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E258BA-EB00-4D59-93C4-7BFFE198DF16}" type="pres">
      <dgm:prSet presAssocID="{4C67C4B2-1202-425E-B922-9D3A328F42FB}" presName="spacer" presStyleCnt="0"/>
      <dgm:spPr/>
    </dgm:pt>
    <dgm:pt modelId="{4EF7B15B-E73F-4A24-9853-390BC1F756B1}" type="pres">
      <dgm:prSet presAssocID="{1BEDDFC2-77D9-4F64-8053-7A40FC7D1BBE}" presName="comp" presStyleCnt="0"/>
      <dgm:spPr/>
    </dgm:pt>
    <dgm:pt modelId="{A20C4ECB-AAD4-41EF-BBFE-A5EC43791640}" type="pres">
      <dgm:prSet presAssocID="{1BEDDFC2-77D9-4F64-8053-7A40FC7D1BBE}" presName="box" presStyleLbl="node1" presStyleIdx="2" presStyleCnt="3"/>
      <dgm:spPr/>
      <dgm:t>
        <a:bodyPr/>
        <a:lstStyle/>
        <a:p>
          <a:endParaRPr lang="en-US"/>
        </a:p>
      </dgm:t>
    </dgm:pt>
    <dgm:pt modelId="{8A54DE66-2D18-4A37-BB55-6C23E38936D4}" type="pres">
      <dgm:prSet presAssocID="{1BEDDFC2-77D9-4F64-8053-7A40FC7D1BBE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  <dgm:t>
        <a:bodyPr/>
        <a:lstStyle/>
        <a:p>
          <a:endParaRPr lang="en-US"/>
        </a:p>
      </dgm:t>
    </dgm:pt>
    <dgm:pt modelId="{B4732366-4CC3-4165-A1B6-AF8CDE43CDA8}" type="pres">
      <dgm:prSet presAssocID="{1BEDDFC2-77D9-4F64-8053-7A40FC7D1BBE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C410AA-1224-44CC-87D3-41762084D1D3}" type="presOf" srcId="{91392391-E586-4812-96B0-0A8A53CA5782}" destId="{548F87F3-D2FE-4750-BEC0-962939535C1D}" srcOrd="0" destOrd="0" presId="urn:microsoft.com/office/officeart/2005/8/layout/vList4"/>
    <dgm:cxn modelId="{C827EAEE-3B78-42A5-9409-D2D5FF110900}" type="presOf" srcId="{1BEDDFC2-77D9-4F64-8053-7A40FC7D1BBE}" destId="{A20C4ECB-AAD4-41EF-BBFE-A5EC43791640}" srcOrd="0" destOrd="0" presId="urn:microsoft.com/office/officeart/2005/8/layout/vList4"/>
    <dgm:cxn modelId="{42EA7F45-6BC7-43C5-98B0-98B6F59B53B2}" type="presOf" srcId="{1BEDDFC2-77D9-4F64-8053-7A40FC7D1BBE}" destId="{B4732366-4CC3-4165-A1B6-AF8CDE43CDA8}" srcOrd="1" destOrd="0" presId="urn:microsoft.com/office/officeart/2005/8/layout/vList4"/>
    <dgm:cxn modelId="{F0C56A9E-B9BA-4836-BFFB-0C03F92BBD21}" type="presOf" srcId="{B0A450F7-1542-4AE9-98CC-2DD81B443E4D}" destId="{673C7E56-87AE-4F01-9A8B-8C8ED421DC93}" srcOrd="0" destOrd="0" presId="urn:microsoft.com/office/officeart/2005/8/layout/vList4"/>
    <dgm:cxn modelId="{5CE67419-6A2A-4D6E-8E93-D8EE52712893}" type="presOf" srcId="{B0A450F7-1542-4AE9-98CC-2DD81B443E4D}" destId="{54244D3D-1725-437B-834A-F7D071CAB030}" srcOrd="1" destOrd="0" presId="urn:microsoft.com/office/officeart/2005/8/layout/vList4"/>
    <dgm:cxn modelId="{F59A216E-31DC-4916-94DB-1EE30E19DF90}" type="presOf" srcId="{170268F3-9793-440A-8BEF-ED7852D54B57}" destId="{EF17311F-65EB-4C8D-98B2-B1696FEC70C7}" srcOrd="1" destOrd="0" presId="urn:microsoft.com/office/officeart/2005/8/layout/vList4"/>
    <dgm:cxn modelId="{17B8E7F8-736A-4103-A0F9-90F35BA8E3AB}" type="presOf" srcId="{170268F3-9793-440A-8BEF-ED7852D54B57}" destId="{DC790EED-A534-46E7-AF74-FF6867359DC9}" srcOrd="0" destOrd="0" presId="urn:microsoft.com/office/officeart/2005/8/layout/vList4"/>
    <dgm:cxn modelId="{0ACD4D0B-B871-442B-9EB8-DF44B021C976}" srcId="{91392391-E586-4812-96B0-0A8A53CA5782}" destId="{1BEDDFC2-77D9-4F64-8053-7A40FC7D1BBE}" srcOrd="2" destOrd="0" parTransId="{2D7B0A6A-3297-4F20-9288-8D09D461A6C0}" sibTransId="{D761C11B-BAD0-42C0-8A69-71723DCC7FEC}"/>
    <dgm:cxn modelId="{EA0D741B-2C63-4F38-A39C-6F28A39616B1}" srcId="{91392391-E586-4812-96B0-0A8A53CA5782}" destId="{170268F3-9793-440A-8BEF-ED7852D54B57}" srcOrd="0" destOrd="0" parTransId="{C86A136D-4DB4-411B-9547-B10EFBB2AE7E}" sibTransId="{EDB53933-F697-414C-9A20-6DBF04B8EC41}"/>
    <dgm:cxn modelId="{3E6D95B7-081D-4FB0-B5D3-B6227547432C}" srcId="{91392391-E586-4812-96B0-0A8A53CA5782}" destId="{B0A450F7-1542-4AE9-98CC-2DD81B443E4D}" srcOrd="1" destOrd="0" parTransId="{FFE9E47C-0D17-48F2-B45B-E5552E1F5BB5}" sibTransId="{4C67C4B2-1202-425E-B922-9D3A328F42FB}"/>
    <dgm:cxn modelId="{1322C4DB-E1BE-4AC1-9A27-14BB050D7E5C}" type="presParOf" srcId="{548F87F3-D2FE-4750-BEC0-962939535C1D}" destId="{69EA7459-C298-48BA-BBD6-33E5728F741F}" srcOrd="0" destOrd="0" presId="urn:microsoft.com/office/officeart/2005/8/layout/vList4"/>
    <dgm:cxn modelId="{DDFCC7A2-1435-445D-B0B4-04914BE39A23}" type="presParOf" srcId="{69EA7459-C298-48BA-BBD6-33E5728F741F}" destId="{DC790EED-A534-46E7-AF74-FF6867359DC9}" srcOrd="0" destOrd="0" presId="urn:microsoft.com/office/officeart/2005/8/layout/vList4"/>
    <dgm:cxn modelId="{841EAB12-8AA3-422E-BEFE-AB3F14A2B2F9}" type="presParOf" srcId="{69EA7459-C298-48BA-BBD6-33E5728F741F}" destId="{632B14A6-064A-4CED-8FAE-982DCD63E44F}" srcOrd="1" destOrd="0" presId="urn:microsoft.com/office/officeart/2005/8/layout/vList4"/>
    <dgm:cxn modelId="{6BD2D40D-DA8C-4F6E-ABE9-0D16087DBB93}" type="presParOf" srcId="{69EA7459-C298-48BA-BBD6-33E5728F741F}" destId="{EF17311F-65EB-4C8D-98B2-B1696FEC70C7}" srcOrd="2" destOrd="0" presId="urn:microsoft.com/office/officeart/2005/8/layout/vList4"/>
    <dgm:cxn modelId="{F57E7BE2-71E9-4BAE-9D4D-14E37A97EA51}" type="presParOf" srcId="{548F87F3-D2FE-4750-BEC0-962939535C1D}" destId="{3B8621BB-CEFA-4403-91DC-3F71E3787A3A}" srcOrd="1" destOrd="0" presId="urn:microsoft.com/office/officeart/2005/8/layout/vList4"/>
    <dgm:cxn modelId="{4857D776-A909-4CE8-AA02-B885A99E3929}" type="presParOf" srcId="{548F87F3-D2FE-4750-BEC0-962939535C1D}" destId="{584CE0C7-2166-46FE-8C84-D18CF9A3B205}" srcOrd="2" destOrd="0" presId="urn:microsoft.com/office/officeart/2005/8/layout/vList4"/>
    <dgm:cxn modelId="{52EE9D73-DC0B-499F-892F-B58D5FA57D58}" type="presParOf" srcId="{584CE0C7-2166-46FE-8C84-D18CF9A3B205}" destId="{673C7E56-87AE-4F01-9A8B-8C8ED421DC93}" srcOrd="0" destOrd="0" presId="urn:microsoft.com/office/officeart/2005/8/layout/vList4"/>
    <dgm:cxn modelId="{A324B91B-F07B-4EAE-8F51-7938774F1541}" type="presParOf" srcId="{584CE0C7-2166-46FE-8C84-D18CF9A3B205}" destId="{1E221101-3A32-414A-BFE9-0BBFEC03A0EC}" srcOrd="1" destOrd="0" presId="urn:microsoft.com/office/officeart/2005/8/layout/vList4"/>
    <dgm:cxn modelId="{58576179-6B0D-41DE-8864-87F045348194}" type="presParOf" srcId="{584CE0C7-2166-46FE-8C84-D18CF9A3B205}" destId="{54244D3D-1725-437B-834A-F7D071CAB030}" srcOrd="2" destOrd="0" presId="urn:microsoft.com/office/officeart/2005/8/layout/vList4"/>
    <dgm:cxn modelId="{81D2F98D-28EC-47CB-8F03-A13CEEF7D6EE}" type="presParOf" srcId="{548F87F3-D2FE-4750-BEC0-962939535C1D}" destId="{18E258BA-EB00-4D59-93C4-7BFFE198DF16}" srcOrd="3" destOrd="0" presId="urn:microsoft.com/office/officeart/2005/8/layout/vList4"/>
    <dgm:cxn modelId="{5384AB37-382F-4C6F-9242-B56D182CD0F9}" type="presParOf" srcId="{548F87F3-D2FE-4750-BEC0-962939535C1D}" destId="{4EF7B15B-E73F-4A24-9853-390BC1F756B1}" srcOrd="4" destOrd="0" presId="urn:microsoft.com/office/officeart/2005/8/layout/vList4"/>
    <dgm:cxn modelId="{041DE66E-1875-48E9-B44A-9E84120FE222}" type="presParOf" srcId="{4EF7B15B-E73F-4A24-9853-390BC1F756B1}" destId="{A20C4ECB-AAD4-41EF-BBFE-A5EC43791640}" srcOrd="0" destOrd="0" presId="urn:microsoft.com/office/officeart/2005/8/layout/vList4"/>
    <dgm:cxn modelId="{6B43B375-FC29-45B1-885B-4C82E9F31ECB}" type="presParOf" srcId="{4EF7B15B-E73F-4A24-9853-390BC1F756B1}" destId="{8A54DE66-2D18-4A37-BB55-6C23E38936D4}" srcOrd="1" destOrd="0" presId="urn:microsoft.com/office/officeart/2005/8/layout/vList4"/>
    <dgm:cxn modelId="{E0F0018C-7BE7-4CF0-99EF-CDD7655B1A91}" type="presParOf" srcId="{4EF7B15B-E73F-4A24-9853-390BC1F756B1}" destId="{B4732366-4CC3-4165-A1B6-AF8CDE43CDA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1392391-E586-4812-96B0-0A8A53CA578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0268F3-9793-440A-8BEF-ED7852D54B57}">
      <dgm:prSet phldrT="[Text]"/>
      <dgm:spPr/>
      <dgm:t>
        <a:bodyPr/>
        <a:lstStyle/>
        <a:p>
          <a:r>
            <a:rPr lang="th-TH" dirty="0" smtClean="0"/>
            <a:t> </a:t>
          </a:r>
          <a:r>
            <a:rPr lang="th-TH" dirty="0" smtClean="0">
              <a:solidFill>
                <a:schemeClr val="tx1"/>
              </a:solidFill>
            </a:rPr>
            <a:t>ฝุ่นควันพิษจากรถ</a:t>
          </a:r>
          <a:endParaRPr lang="en-US" dirty="0">
            <a:solidFill>
              <a:schemeClr val="tx1"/>
            </a:solidFill>
          </a:endParaRPr>
        </a:p>
      </dgm:t>
    </dgm:pt>
    <dgm:pt modelId="{C86A136D-4DB4-411B-9547-B10EFBB2AE7E}" type="parTrans" cxnId="{EA0D741B-2C63-4F38-A39C-6F28A39616B1}">
      <dgm:prSet/>
      <dgm:spPr/>
      <dgm:t>
        <a:bodyPr/>
        <a:lstStyle/>
        <a:p>
          <a:endParaRPr lang="en-US"/>
        </a:p>
      </dgm:t>
    </dgm:pt>
    <dgm:pt modelId="{EDB53933-F697-414C-9A20-6DBF04B8EC41}" type="sibTrans" cxnId="{EA0D741B-2C63-4F38-A39C-6F28A39616B1}">
      <dgm:prSet/>
      <dgm:spPr/>
      <dgm:t>
        <a:bodyPr/>
        <a:lstStyle/>
        <a:p>
          <a:endParaRPr lang="en-US"/>
        </a:p>
      </dgm:t>
    </dgm:pt>
    <dgm:pt modelId="{B0A450F7-1542-4AE9-98CC-2DD81B443E4D}">
      <dgm:prSet phldrT="[Text]"/>
      <dgm:spPr/>
      <dgm:t>
        <a:bodyPr/>
        <a:lstStyle/>
        <a:p>
          <a:r>
            <a:rPr lang="th-TH" dirty="0" smtClean="0"/>
            <a:t> </a:t>
          </a:r>
          <a:r>
            <a:rPr lang="th-TH" dirty="0" smtClean="0">
              <a:solidFill>
                <a:schemeClr val="tx1"/>
              </a:solidFill>
            </a:rPr>
            <a:t>ฝุ่นจากหิน</a:t>
          </a:r>
          <a:endParaRPr lang="en-US" dirty="0">
            <a:solidFill>
              <a:schemeClr val="tx1"/>
            </a:solidFill>
          </a:endParaRPr>
        </a:p>
      </dgm:t>
    </dgm:pt>
    <dgm:pt modelId="{FFE9E47C-0D17-48F2-B45B-E5552E1F5BB5}" type="parTrans" cxnId="{3E6D95B7-081D-4FB0-B5D3-B6227547432C}">
      <dgm:prSet/>
      <dgm:spPr/>
      <dgm:t>
        <a:bodyPr/>
        <a:lstStyle/>
        <a:p>
          <a:endParaRPr lang="en-US"/>
        </a:p>
      </dgm:t>
    </dgm:pt>
    <dgm:pt modelId="{4C67C4B2-1202-425E-B922-9D3A328F42FB}" type="sibTrans" cxnId="{3E6D95B7-081D-4FB0-B5D3-B6227547432C}">
      <dgm:prSet/>
      <dgm:spPr/>
      <dgm:t>
        <a:bodyPr/>
        <a:lstStyle/>
        <a:p>
          <a:endParaRPr lang="en-US"/>
        </a:p>
      </dgm:t>
    </dgm:pt>
    <dgm:pt modelId="{1BEDDFC2-77D9-4F64-8053-7A40FC7D1BBE}">
      <dgm:prSet phldrT="[Text]"/>
      <dgm:spPr/>
      <dgm:t>
        <a:bodyPr/>
        <a:lstStyle/>
        <a:p>
          <a:r>
            <a:rPr lang="th-TH" dirty="0" smtClean="0"/>
            <a:t> </a:t>
          </a:r>
          <a:r>
            <a:rPr lang="th-TH" dirty="0" smtClean="0">
              <a:solidFill>
                <a:schemeClr val="tx1"/>
              </a:solidFill>
            </a:rPr>
            <a:t>เศษเหล็ก  สะเก็ดไฟ</a:t>
          </a:r>
          <a:endParaRPr lang="en-US" dirty="0">
            <a:solidFill>
              <a:schemeClr val="tx1"/>
            </a:solidFill>
          </a:endParaRPr>
        </a:p>
      </dgm:t>
    </dgm:pt>
    <dgm:pt modelId="{2D7B0A6A-3297-4F20-9288-8D09D461A6C0}" type="parTrans" cxnId="{0ACD4D0B-B871-442B-9EB8-DF44B021C976}">
      <dgm:prSet/>
      <dgm:spPr/>
      <dgm:t>
        <a:bodyPr/>
        <a:lstStyle/>
        <a:p>
          <a:endParaRPr lang="en-US"/>
        </a:p>
      </dgm:t>
    </dgm:pt>
    <dgm:pt modelId="{D761C11B-BAD0-42C0-8A69-71723DCC7FEC}" type="sibTrans" cxnId="{0ACD4D0B-B871-442B-9EB8-DF44B021C976}">
      <dgm:prSet/>
      <dgm:spPr/>
      <dgm:t>
        <a:bodyPr/>
        <a:lstStyle/>
        <a:p>
          <a:endParaRPr lang="en-US"/>
        </a:p>
      </dgm:t>
    </dgm:pt>
    <dgm:pt modelId="{548F87F3-D2FE-4750-BEC0-962939535C1D}" type="pres">
      <dgm:prSet presAssocID="{91392391-E586-4812-96B0-0A8A53CA578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EA7459-C298-48BA-BBD6-33E5728F741F}" type="pres">
      <dgm:prSet presAssocID="{170268F3-9793-440A-8BEF-ED7852D54B57}" presName="comp" presStyleCnt="0"/>
      <dgm:spPr/>
    </dgm:pt>
    <dgm:pt modelId="{DC790EED-A534-46E7-AF74-FF6867359DC9}" type="pres">
      <dgm:prSet presAssocID="{170268F3-9793-440A-8BEF-ED7852D54B57}" presName="box" presStyleLbl="node1" presStyleIdx="0" presStyleCnt="3"/>
      <dgm:spPr/>
      <dgm:t>
        <a:bodyPr/>
        <a:lstStyle/>
        <a:p>
          <a:endParaRPr lang="en-US"/>
        </a:p>
      </dgm:t>
    </dgm:pt>
    <dgm:pt modelId="{632B14A6-064A-4CED-8FAE-982DCD63E44F}" type="pres">
      <dgm:prSet presAssocID="{170268F3-9793-440A-8BEF-ED7852D54B57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  <dgm:t>
        <a:bodyPr/>
        <a:lstStyle/>
        <a:p>
          <a:endParaRPr lang="en-US"/>
        </a:p>
      </dgm:t>
    </dgm:pt>
    <dgm:pt modelId="{EF17311F-65EB-4C8D-98B2-B1696FEC70C7}" type="pres">
      <dgm:prSet presAssocID="{170268F3-9793-440A-8BEF-ED7852D54B57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8621BB-CEFA-4403-91DC-3F71E3787A3A}" type="pres">
      <dgm:prSet presAssocID="{EDB53933-F697-414C-9A20-6DBF04B8EC41}" presName="spacer" presStyleCnt="0"/>
      <dgm:spPr/>
    </dgm:pt>
    <dgm:pt modelId="{584CE0C7-2166-46FE-8C84-D18CF9A3B205}" type="pres">
      <dgm:prSet presAssocID="{B0A450F7-1542-4AE9-98CC-2DD81B443E4D}" presName="comp" presStyleCnt="0"/>
      <dgm:spPr/>
    </dgm:pt>
    <dgm:pt modelId="{673C7E56-87AE-4F01-9A8B-8C8ED421DC93}" type="pres">
      <dgm:prSet presAssocID="{B0A450F7-1542-4AE9-98CC-2DD81B443E4D}" presName="box" presStyleLbl="node1" presStyleIdx="1" presStyleCnt="3"/>
      <dgm:spPr/>
      <dgm:t>
        <a:bodyPr/>
        <a:lstStyle/>
        <a:p>
          <a:endParaRPr lang="en-US"/>
        </a:p>
      </dgm:t>
    </dgm:pt>
    <dgm:pt modelId="{1E221101-3A32-414A-BFE9-0BBFEC03A0EC}" type="pres">
      <dgm:prSet presAssocID="{B0A450F7-1542-4AE9-98CC-2DD81B443E4D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US"/>
        </a:p>
      </dgm:t>
    </dgm:pt>
    <dgm:pt modelId="{54244D3D-1725-437B-834A-F7D071CAB030}" type="pres">
      <dgm:prSet presAssocID="{B0A450F7-1542-4AE9-98CC-2DD81B443E4D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E258BA-EB00-4D59-93C4-7BFFE198DF16}" type="pres">
      <dgm:prSet presAssocID="{4C67C4B2-1202-425E-B922-9D3A328F42FB}" presName="spacer" presStyleCnt="0"/>
      <dgm:spPr/>
    </dgm:pt>
    <dgm:pt modelId="{4EF7B15B-E73F-4A24-9853-390BC1F756B1}" type="pres">
      <dgm:prSet presAssocID="{1BEDDFC2-77D9-4F64-8053-7A40FC7D1BBE}" presName="comp" presStyleCnt="0"/>
      <dgm:spPr/>
    </dgm:pt>
    <dgm:pt modelId="{A20C4ECB-AAD4-41EF-BBFE-A5EC43791640}" type="pres">
      <dgm:prSet presAssocID="{1BEDDFC2-77D9-4F64-8053-7A40FC7D1BBE}" presName="box" presStyleLbl="node1" presStyleIdx="2" presStyleCnt="3"/>
      <dgm:spPr/>
      <dgm:t>
        <a:bodyPr/>
        <a:lstStyle/>
        <a:p>
          <a:endParaRPr lang="en-US"/>
        </a:p>
      </dgm:t>
    </dgm:pt>
    <dgm:pt modelId="{8A54DE66-2D18-4A37-BB55-6C23E38936D4}" type="pres">
      <dgm:prSet presAssocID="{1BEDDFC2-77D9-4F64-8053-7A40FC7D1BBE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US"/>
        </a:p>
      </dgm:t>
    </dgm:pt>
    <dgm:pt modelId="{B4732366-4CC3-4165-A1B6-AF8CDE43CDA8}" type="pres">
      <dgm:prSet presAssocID="{1BEDDFC2-77D9-4F64-8053-7A40FC7D1BBE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8D43F7-A472-404D-8D72-2620DE6E893E}" type="presOf" srcId="{170268F3-9793-440A-8BEF-ED7852D54B57}" destId="{DC790EED-A534-46E7-AF74-FF6867359DC9}" srcOrd="0" destOrd="0" presId="urn:microsoft.com/office/officeart/2005/8/layout/vList4"/>
    <dgm:cxn modelId="{3E6D95B7-081D-4FB0-B5D3-B6227547432C}" srcId="{91392391-E586-4812-96B0-0A8A53CA5782}" destId="{B0A450F7-1542-4AE9-98CC-2DD81B443E4D}" srcOrd="1" destOrd="0" parTransId="{FFE9E47C-0D17-48F2-B45B-E5552E1F5BB5}" sibTransId="{4C67C4B2-1202-425E-B922-9D3A328F42FB}"/>
    <dgm:cxn modelId="{AE8FF442-5A82-44E7-B39A-0782AFE83040}" type="presOf" srcId="{B0A450F7-1542-4AE9-98CC-2DD81B443E4D}" destId="{54244D3D-1725-437B-834A-F7D071CAB030}" srcOrd="1" destOrd="0" presId="urn:microsoft.com/office/officeart/2005/8/layout/vList4"/>
    <dgm:cxn modelId="{EA0D741B-2C63-4F38-A39C-6F28A39616B1}" srcId="{91392391-E586-4812-96B0-0A8A53CA5782}" destId="{170268F3-9793-440A-8BEF-ED7852D54B57}" srcOrd="0" destOrd="0" parTransId="{C86A136D-4DB4-411B-9547-B10EFBB2AE7E}" sibTransId="{EDB53933-F697-414C-9A20-6DBF04B8EC41}"/>
    <dgm:cxn modelId="{B5FC7792-8626-4184-AD4F-0FBC93E8462F}" type="presOf" srcId="{170268F3-9793-440A-8BEF-ED7852D54B57}" destId="{EF17311F-65EB-4C8D-98B2-B1696FEC70C7}" srcOrd="1" destOrd="0" presId="urn:microsoft.com/office/officeart/2005/8/layout/vList4"/>
    <dgm:cxn modelId="{07DB259B-CB6A-44D3-8FB6-4159DC618C20}" type="presOf" srcId="{1BEDDFC2-77D9-4F64-8053-7A40FC7D1BBE}" destId="{B4732366-4CC3-4165-A1B6-AF8CDE43CDA8}" srcOrd="1" destOrd="0" presId="urn:microsoft.com/office/officeart/2005/8/layout/vList4"/>
    <dgm:cxn modelId="{B7AD951C-86EB-45B3-9F49-F8D152A546AA}" type="presOf" srcId="{1BEDDFC2-77D9-4F64-8053-7A40FC7D1BBE}" destId="{A20C4ECB-AAD4-41EF-BBFE-A5EC43791640}" srcOrd="0" destOrd="0" presId="urn:microsoft.com/office/officeart/2005/8/layout/vList4"/>
    <dgm:cxn modelId="{0ACD4D0B-B871-442B-9EB8-DF44B021C976}" srcId="{91392391-E586-4812-96B0-0A8A53CA5782}" destId="{1BEDDFC2-77D9-4F64-8053-7A40FC7D1BBE}" srcOrd="2" destOrd="0" parTransId="{2D7B0A6A-3297-4F20-9288-8D09D461A6C0}" sibTransId="{D761C11B-BAD0-42C0-8A69-71723DCC7FEC}"/>
    <dgm:cxn modelId="{9A8FEA2F-2752-420D-BDCA-05C2092F02D1}" type="presOf" srcId="{91392391-E586-4812-96B0-0A8A53CA5782}" destId="{548F87F3-D2FE-4750-BEC0-962939535C1D}" srcOrd="0" destOrd="0" presId="urn:microsoft.com/office/officeart/2005/8/layout/vList4"/>
    <dgm:cxn modelId="{A46C82E7-DE0B-4327-A606-5CA7416158C1}" type="presOf" srcId="{B0A450F7-1542-4AE9-98CC-2DD81B443E4D}" destId="{673C7E56-87AE-4F01-9A8B-8C8ED421DC93}" srcOrd="0" destOrd="0" presId="urn:microsoft.com/office/officeart/2005/8/layout/vList4"/>
    <dgm:cxn modelId="{9AF1E354-0EDE-4817-BF13-B8E9DCBE2DC7}" type="presParOf" srcId="{548F87F3-D2FE-4750-BEC0-962939535C1D}" destId="{69EA7459-C298-48BA-BBD6-33E5728F741F}" srcOrd="0" destOrd="0" presId="urn:microsoft.com/office/officeart/2005/8/layout/vList4"/>
    <dgm:cxn modelId="{515334F6-ED04-4C47-965C-898D0903503A}" type="presParOf" srcId="{69EA7459-C298-48BA-BBD6-33E5728F741F}" destId="{DC790EED-A534-46E7-AF74-FF6867359DC9}" srcOrd="0" destOrd="0" presId="urn:microsoft.com/office/officeart/2005/8/layout/vList4"/>
    <dgm:cxn modelId="{82D7C745-C53B-4A1F-BE6E-0F66BC41E42B}" type="presParOf" srcId="{69EA7459-C298-48BA-BBD6-33E5728F741F}" destId="{632B14A6-064A-4CED-8FAE-982DCD63E44F}" srcOrd="1" destOrd="0" presId="urn:microsoft.com/office/officeart/2005/8/layout/vList4"/>
    <dgm:cxn modelId="{00A0030C-BED4-4DCF-A6E5-DE3AC1FEA9CE}" type="presParOf" srcId="{69EA7459-C298-48BA-BBD6-33E5728F741F}" destId="{EF17311F-65EB-4C8D-98B2-B1696FEC70C7}" srcOrd="2" destOrd="0" presId="urn:microsoft.com/office/officeart/2005/8/layout/vList4"/>
    <dgm:cxn modelId="{C6C2573F-0613-4753-B662-91D25FC91276}" type="presParOf" srcId="{548F87F3-D2FE-4750-BEC0-962939535C1D}" destId="{3B8621BB-CEFA-4403-91DC-3F71E3787A3A}" srcOrd="1" destOrd="0" presId="urn:microsoft.com/office/officeart/2005/8/layout/vList4"/>
    <dgm:cxn modelId="{95898B49-DA91-4B26-B0C5-4B28C42741C7}" type="presParOf" srcId="{548F87F3-D2FE-4750-BEC0-962939535C1D}" destId="{584CE0C7-2166-46FE-8C84-D18CF9A3B205}" srcOrd="2" destOrd="0" presId="urn:microsoft.com/office/officeart/2005/8/layout/vList4"/>
    <dgm:cxn modelId="{CEE8C935-81B9-4ED8-85D2-1F443D2EC704}" type="presParOf" srcId="{584CE0C7-2166-46FE-8C84-D18CF9A3B205}" destId="{673C7E56-87AE-4F01-9A8B-8C8ED421DC93}" srcOrd="0" destOrd="0" presId="urn:microsoft.com/office/officeart/2005/8/layout/vList4"/>
    <dgm:cxn modelId="{73533649-A4CB-4528-8C0C-9379EBDFF7E3}" type="presParOf" srcId="{584CE0C7-2166-46FE-8C84-D18CF9A3B205}" destId="{1E221101-3A32-414A-BFE9-0BBFEC03A0EC}" srcOrd="1" destOrd="0" presId="urn:microsoft.com/office/officeart/2005/8/layout/vList4"/>
    <dgm:cxn modelId="{C0B4C014-BD10-411D-87BA-CF62A4E58173}" type="presParOf" srcId="{584CE0C7-2166-46FE-8C84-D18CF9A3B205}" destId="{54244D3D-1725-437B-834A-F7D071CAB030}" srcOrd="2" destOrd="0" presId="urn:microsoft.com/office/officeart/2005/8/layout/vList4"/>
    <dgm:cxn modelId="{CFEF966D-97D5-4427-8F49-AC9956925B7A}" type="presParOf" srcId="{548F87F3-D2FE-4750-BEC0-962939535C1D}" destId="{18E258BA-EB00-4D59-93C4-7BFFE198DF16}" srcOrd="3" destOrd="0" presId="urn:microsoft.com/office/officeart/2005/8/layout/vList4"/>
    <dgm:cxn modelId="{4C6BDC75-8C30-4FC5-9FE3-06ADE06C09C5}" type="presParOf" srcId="{548F87F3-D2FE-4750-BEC0-962939535C1D}" destId="{4EF7B15B-E73F-4A24-9853-390BC1F756B1}" srcOrd="4" destOrd="0" presId="urn:microsoft.com/office/officeart/2005/8/layout/vList4"/>
    <dgm:cxn modelId="{851ED1CB-CDE0-41ED-A69C-1C6D7DCA7423}" type="presParOf" srcId="{4EF7B15B-E73F-4A24-9853-390BC1F756B1}" destId="{A20C4ECB-AAD4-41EF-BBFE-A5EC43791640}" srcOrd="0" destOrd="0" presId="urn:microsoft.com/office/officeart/2005/8/layout/vList4"/>
    <dgm:cxn modelId="{9D8025E9-8244-4C86-8F9B-F2E1AEEC636F}" type="presParOf" srcId="{4EF7B15B-E73F-4A24-9853-390BC1F756B1}" destId="{8A54DE66-2D18-4A37-BB55-6C23E38936D4}" srcOrd="1" destOrd="0" presId="urn:microsoft.com/office/officeart/2005/8/layout/vList4"/>
    <dgm:cxn modelId="{684C5D97-5ACF-4FC8-B42D-A6BBD122A8FD}" type="presParOf" srcId="{4EF7B15B-E73F-4A24-9853-390BC1F756B1}" destId="{B4732366-4CC3-4165-A1B6-AF8CDE43CDA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1392391-E586-4812-96B0-0A8A53CA578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0268F3-9793-440A-8BEF-ED7852D54B57}">
      <dgm:prSet phldrT="[Text]"/>
      <dgm:spPr/>
      <dgm:t>
        <a:bodyPr/>
        <a:lstStyle/>
        <a:p>
          <a:r>
            <a:rPr lang="th-TH" dirty="0" smtClean="0">
              <a:solidFill>
                <a:schemeClr val="tx1"/>
              </a:solidFill>
            </a:rPr>
            <a:t>สูญเสียอวัยวะ</a:t>
          </a:r>
          <a:endParaRPr lang="en-US" dirty="0">
            <a:solidFill>
              <a:schemeClr val="tx1"/>
            </a:solidFill>
          </a:endParaRPr>
        </a:p>
      </dgm:t>
    </dgm:pt>
    <dgm:pt modelId="{C86A136D-4DB4-411B-9547-B10EFBB2AE7E}" type="parTrans" cxnId="{EA0D741B-2C63-4F38-A39C-6F28A39616B1}">
      <dgm:prSet/>
      <dgm:spPr/>
      <dgm:t>
        <a:bodyPr/>
        <a:lstStyle/>
        <a:p>
          <a:endParaRPr lang="en-US"/>
        </a:p>
      </dgm:t>
    </dgm:pt>
    <dgm:pt modelId="{EDB53933-F697-414C-9A20-6DBF04B8EC41}" type="sibTrans" cxnId="{EA0D741B-2C63-4F38-A39C-6F28A39616B1}">
      <dgm:prSet/>
      <dgm:spPr/>
      <dgm:t>
        <a:bodyPr/>
        <a:lstStyle/>
        <a:p>
          <a:endParaRPr lang="en-US"/>
        </a:p>
      </dgm:t>
    </dgm:pt>
    <dgm:pt modelId="{B0A450F7-1542-4AE9-98CC-2DD81B443E4D}">
      <dgm:prSet phldrT="[Text]"/>
      <dgm:spPr/>
      <dgm:t>
        <a:bodyPr/>
        <a:lstStyle/>
        <a:p>
          <a:r>
            <a:rPr lang="th-TH" dirty="0" smtClean="0">
              <a:solidFill>
                <a:schemeClr val="tx1"/>
              </a:solidFill>
            </a:rPr>
            <a:t>สูญเสียสมรรถภาพ</a:t>
          </a:r>
          <a:endParaRPr lang="en-US" dirty="0">
            <a:solidFill>
              <a:schemeClr val="tx1"/>
            </a:solidFill>
          </a:endParaRPr>
        </a:p>
      </dgm:t>
    </dgm:pt>
    <dgm:pt modelId="{FFE9E47C-0D17-48F2-B45B-E5552E1F5BB5}" type="parTrans" cxnId="{3E6D95B7-081D-4FB0-B5D3-B6227547432C}">
      <dgm:prSet/>
      <dgm:spPr/>
      <dgm:t>
        <a:bodyPr/>
        <a:lstStyle/>
        <a:p>
          <a:endParaRPr lang="en-US"/>
        </a:p>
      </dgm:t>
    </dgm:pt>
    <dgm:pt modelId="{4C67C4B2-1202-425E-B922-9D3A328F42FB}" type="sibTrans" cxnId="{3E6D95B7-081D-4FB0-B5D3-B6227547432C}">
      <dgm:prSet/>
      <dgm:spPr/>
      <dgm:t>
        <a:bodyPr/>
        <a:lstStyle/>
        <a:p>
          <a:endParaRPr lang="en-US"/>
        </a:p>
      </dgm:t>
    </dgm:pt>
    <dgm:pt modelId="{1BEDDFC2-77D9-4F64-8053-7A40FC7D1BBE}">
      <dgm:prSet phldrT="[Text]"/>
      <dgm:spPr/>
      <dgm:t>
        <a:bodyPr/>
        <a:lstStyle/>
        <a:p>
          <a:r>
            <a:rPr lang="th-TH" dirty="0" smtClean="0">
              <a:solidFill>
                <a:schemeClr val="tx1"/>
              </a:solidFill>
            </a:rPr>
            <a:t>สูญเสียสภาพจิตใจ</a:t>
          </a:r>
          <a:endParaRPr lang="en-US" dirty="0">
            <a:solidFill>
              <a:schemeClr val="tx1"/>
            </a:solidFill>
          </a:endParaRPr>
        </a:p>
      </dgm:t>
    </dgm:pt>
    <dgm:pt modelId="{2D7B0A6A-3297-4F20-9288-8D09D461A6C0}" type="parTrans" cxnId="{0ACD4D0B-B871-442B-9EB8-DF44B021C976}">
      <dgm:prSet/>
      <dgm:spPr/>
      <dgm:t>
        <a:bodyPr/>
        <a:lstStyle/>
        <a:p>
          <a:endParaRPr lang="en-US"/>
        </a:p>
      </dgm:t>
    </dgm:pt>
    <dgm:pt modelId="{D761C11B-BAD0-42C0-8A69-71723DCC7FEC}" type="sibTrans" cxnId="{0ACD4D0B-B871-442B-9EB8-DF44B021C976}">
      <dgm:prSet/>
      <dgm:spPr/>
      <dgm:t>
        <a:bodyPr/>
        <a:lstStyle/>
        <a:p>
          <a:endParaRPr lang="en-US"/>
        </a:p>
      </dgm:t>
    </dgm:pt>
    <dgm:pt modelId="{548F87F3-D2FE-4750-BEC0-962939535C1D}" type="pres">
      <dgm:prSet presAssocID="{91392391-E586-4812-96B0-0A8A53CA578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EA7459-C298-48BA-BBD6-33E5728F741F}" type="pres">
      <dgm:prSet presAssocID="{170268F3-9793-440A-8BEF-ED7852D54B57}" presName="comp" presStyleCnt="0"/>
      <dgm:spPr/>
    </dgm:pt>
    <dgm:pt modelId="{DC790EED-A534-46E7-AF74-FF6867359DC9}" type="pres">
      <dgm:prSet presAssocID="{170268F3-9793-440A-8BEF-ED7852D54B57}" presName="box" presStyleLbl="node1" presStyleIdx="0" presStyleCnt="3"/>
      <dgm:spPr/>
      <dgm:t>
        <a:bodyPr/>
        <a:lstStyle/>
        <a:p>
          <a:endParaRPr lang="en-US"/>
        </a:p>
      </dgm:t>
    </dgm:pt>
    <dgm:pt modelId="{632B14A6-064A-4CED-8FAE-982DCD63E44F}" type="pres">
      <dgm:prSet presAssocID="{170268F3-9793-440A-8BEF-ED7852D54B57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en-US"/>
        </a:p>
      </dgm:t>
    </dgm:pt>
    <dgm:pt modelId="{EF17311F-65EB-4C8D-98B2-B1696FEC70C7}" type="pres">
      <dgm:prSet presAssocID="{170268F3-9793-440A-8BEF-ED7852D54B57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8621BB-CEFA-4403-91DC-3F71E3787A3A}" type="pres">
      <dgm:prSet presAssocID="{EDB53933-F697-414C-9A20-6DBF04B8EC41}" presName="spacer" presStyleCnt="0"/>
      <dgm:spPr/>
    </dgm:pt>
    <dgm:pt modelId="{584CE0C7-2166-46FE-8C84-D18CF9A3B205}" type="pres">
      <dgm:prSet presAssocID="{B0A450F7-1542-4AE9-98CC-2DD81B443E4D}" presName="comp" presStyleCnt="0"/>
      <dgm:spPr/>
    </dgm:pt>
    <dgm:pt modelId="{673C7E56-87AE-4F01-9A8B-8C8ED421DC93}" type="pres">
      <dgm:prSet presAssocID="{B0A450F7-1542-4AE9-98CC-2DD81B443E4D}" presName="box" presStyleLbl="node1" presStyleIdx="1" presStyleCnt="3"/>
      <dgm:spPr/>
      <dgm:t>
        <a:bodyPr/>
        <a:lstStyle/>
        <a:p>
          <a:endParaRPr lang="en-US"/>
        </a:p>
      </dgm:t>
    </dgm:pt>
    <dgm:pt modelId="{1E221101-3A32-414A-BFE9-0BBFEC03A0EC}" type="pres">
      <dgm:prSet presAssocID="{B0A450F7-1542-4AE9-98CC-2DD81B443E4D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n-US"/>
        </a:p>
      </dgm:t>
    </dgm:pt>
    <dgm:pt modelId="{54244D3D-1725-437B-834A-F7D071CAB030}" type="pres">
      <dgm:prSet presAssocID="{B0A450F7-1542-4AE9-98CC-2DD81B443E4D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E258BA-EB00-4D59-93C4-7BFFE198DF16}" type="pres">
      <dgm:prSet presAssocID="{4C67C4B2-1202-425E-B922-9D3A328F42FB}" presName="spacer" presStyleCnt="0"/>
      <dgm:spPr/>
    </dgm:pt>
    <dgm:pt modelId="{4EF7B15B-E73F-4A24-9853-390BC1F756B1}" type="pres">
      <dgm:prSet presAssocID="{1BEDDFC2-77D9-4F64-8053-7A40FC7D1BBE}" presName="comp" presStyleCnt="0"/>
      <dgm:spPr/>
    </dgm:pt>
    <dgm:pt modelId="{A20C4ECB-AAD4-41EF-BBFE-A5EC43791640}" type="pres">
      <dgm:prSet presAssocID="{1BEDDFC2-77D9-4F64-8053-7A40FC7D1BBE}" presName="box" presStyleLbl="node1" presStyleIdx="2" presStyleCnt="3"/>
      <dgm:spPr/>
      <dgm:t>
        <a:bodyPr/>
        <a:lstStyle/>
        <a:p>
          <a:endParaRPr lang="en-US"/>
        </a:p>
      </dgm:t>
    </dgm:pt>
    <dgm:pt modelId="{8A54DE66-2D18-4A37-BB55-6C23E38936D4}" type="pres">
      <dgm:prSet presAssocID="{1BEDDFC2-77D9-4F64-8053-7A40FC7D1BBE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endParaRPr lang="en-US"/>
        </a:p>
      </dgm:t>
    </dgm:pt>
    <dgm:pt modelId="{B4732366-4CC3-4165-A1B6-AF8CDE43CDA8}" type="pres">
      <dgm:prSet presAssocID="{1BEDDFC2-77D9-4F64-8053-7A40FC7D1BBE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FA66E9-D2AB-485D-A8D9-BDD2DA676EF7}" type="presOf" srcId="{170268F3-9793-440A-8BEF-ED7852D54B57}" destId="{DC790EED-A534-46E7-AF74-FF6867359DC9}" srcOrd="0" destOrd="0" presId="urn:microsoft.com/office/officeart/2005/8/layout/vList4"/>
    <dgm:cxn modelId="{05A5F717-57AB-47D7-A37C-D60C295F9411}" type="presOf" srcId="{1BEDDFC2-77D9-4F64-8053-7A40FC7D1BBE}" destId="{B4732366-4CC3-4165-A1B6-AF8CDE43CDA8}" srcOrd="1" destOrd="0" presId="urn:microsoft.com/office/officeart/2005/8/layout/vList4"/>
    <dgm:cxn modelId="{FCEF8491-A1B0-4334-8FDF-D159BEB76E21}" type="presOf" srcId="{B0A450F7-1542-4AE9-98CC-2DD81B443E4D}" destId="{54244D3D-1725-437B-834A-F7D071CAB030}" srcOrd="1" destOrd="0" presId="urn:microsoft.com/office/officeart/2005/8/layout/vList4"/>
    <dgm:cxn modelId="{2843BB40-0DF0-4763-B966-4CA455ED8C25}" type="presOf" srcId="{B0A450F7-1542-4AE9-98CC-2DD81B443E4D}" destId="{673C7E56-87AE-4F01-9A8B-8C8ED421DC93}" srcOrd="0" destOrd="0" presId="urn:microsoft.com/office/officeart/2005/8/layout/vList4"/>
    <dgm:cxn modelId="{8BEE0448-4AEF-4D4B-B624-000D0CEC6E5C}" type="presOf" srcId="{170268F3-9793-440A-8BEF-ED7852D54B57}" destId="{EF17311F-65EB-4C8D-98B2-B1696FEC70C7}" srcOrd="1" destOrd="0" presId="urn:microsoft.com/office/officeart/2005/8/layout/vList4"/>
    <dgm:cxn modelId="{0ACD4D0B-B871-442B-9EB8-DF44B021C976}" srcId="{91392391-E586-4812-96B0-0A8A53CA5782}" destId="{1BEDDFC2-77D9-4F64-8053-7A40FC7D1BBE}" srcOrd="2" destOrd="0" parTransId="{2D7B0A6A-3297-4F20-9288-8D09D461A6C0}" sibTransId="{D761C11B-BAD0-42C0-8A69-71723DCC7FEC}"/>
    <dgm:cxn modelId="{EA0D741B-2C63-4F38-A39C-6F28A39616B1}" srcId="{91392391-E586-4812-96B0-0A8A53CA5782}" destId="{170268F3-9793-440A-8BEF-ED7852D54B57}" srcOrd="0" destOrd="0" parTransId="{C86A136D-4DB4-411B-9547-B10EFBB2AE7E}" sibTransId="{EDB53933-F697-414C-9A20-6DBF04B8EC41}"/>
    <dgm:cxn modelId="{3E6D95B7-081D-4FB0-B5D3-B6227547432C}" srcId="{91392391-E586-4812-96B0-0A8A53CA5782}" destId="{B0A450F7-1542-4AE9-98CC-2DD81B443E4D}" srcOrd="1" destOrd="0" parTransId="{FFE9E47C-0D17-48F2-B45B-E5552E1F5BB5}" sibTransId="{4C67C4B2-1202-425E-B922-9D3A328F42FB}"/>
    <dgm:cxn modelId="{952A9D2D-89EE-4BEC-9B5E-0681AB4F0C66}" type="presOf" srcId="{91392391-E586-4812-96B0-0A8A53CA5782}" destId="{548F87F3-D2FE-4750-BEC0-962939535C1D}" srcOrd="0" destOrd="0" presId="urn:microsoft.com/office/officeart/2005/8/layout/vList4"/>
    <dgm:cxn modelId="{5C828DC3-B4D6-4DC6-A3BF-33219B480C93}" type="presOf" srcId="{1BEDDFC2-77D9-4F64-8053-7A40FC7D1BBE}" destId="{A20C4ECB-AAD4-41EF-BBFE-A5EC43791640}" srcOrd="0" destOrd="0" presId="urn:microsoft.com/office/officeart/2005/8/layout/vList4"/>
    <dgm:cxn modelId="{5E71B643-DFB8-433B-BF5B-14EC41710B88}" type="presParOf" srcId="{548F87F3-D2FE-4750-BEC0-962939535C1D}" destId="{69EA7459-C298-48BA-BBD6-33E5728F741F}" srcOrd="0" destOrd="0" presId="urn:microsoft.com/office/officeart/2005/8/layout/vList4"/>
    <dgm:cxn modelId="{E3B42832-A671-4AD0-BE76-849F09E9BE42}" type="presParOf" srcId="{69EA7459-C298-48BA-BBD6-33E5728F741F}" destId="{DC790EED-A534-46E7-AF74-FF6867359DC9}" srcOrd="0" destOrd="0" presId="urn:microsoft.com/office/officeart/2005/8/layout/vList4"/>
    <dgm:cxn modelId="{671467E8-ED61-40A2-8404-98FF6D1AE947}" type="presParOf" srcId="{69EA7459-C298-48BA-BBD6-33E5728F741F}" destId="{632B14A6-064A-4CED-8FAE-982DCD63E44F}" srcOrd="1" destOrd="0" presId="urn:microsoft.com/office/officeart/2005/8/layout/vList4"/>
    <dgm:cxn modelId="{E11A7414-10C7-456D-942B-25DF2064590D}" type="presParOf" srcId="{69EA7459-C298-48BA-BBD6-33E5728F741F}" destId="{EF17311F-65EB-4C8D-98B2-B1696FEC70C7}" srcOrd="2" destOrd="0" presId="urn:microsoft.com/office/officeart/2005/8/layout/vList4"/>
    <dgm:cxn modelId="{383DFA59-8500-49D6-BFC6-42728614BFD4}" type="presParOf" srcId="{548F87F3-D2FE-4750-BEC0-962939535C1D}" destId="{3B8621BB-CEFA-4403-91DC-3F71E3787A3A}" srcOrd="1" destOrd="0" presId="urn:microsoft.com/office/officeart/2005/8/layout/vList4"/>
    <dgm:cxn modelId="{04174944-6E88-4FEA-A307-2F1770144E9D}" type="presParOf" srcId="{548F87F3-D2FE-4750-BEC0-962939535C1D}" destId="{584CE0C7-2166-46FE-8C84-D18CF9A3B205}" srcOrd="2" destOrd="0" presId="urn:microsoft.com/office/officeart/2005/8/layout/vList4"/>
    <dgm:cxn modelId="{498DB449-0D1E-4A7B-9336-CDAA82AB63E9}" type="presParOf" srcId="{584CE0C7-2166-46FE-8C84-D18CF9A3B205}" destId="{673C7E56-87AE-4F01-9A8B-8C8ED421DC93}" srcOrd="0" destOrd="0" presId="urn:microsoft.com/office/officeart/2005/8/layout/vList4"/>
    <dgm:cxn modelId="{64B09826-7355-459B-AB8E-6290F46A48DC}" type="presParOf" srcId="{584CE0C7-2166-46FE-8C84-D18CF9A3B205}" destId="{1E221101-3A32-414A-BFE9-0BBFEC03A0EC}" srcOrd="1" destOrd="0" presId="urn:microsoft.com/office/officeart/2005/8/layout/vList4"/>
    <dgm:cxn modelId="{0F591365-2395-42F0-9840-AB9A841DC9CC}" type="presParOf" srcId="{584CE0C7-2166-46FE-8C84-D18CF9A3B205}" destId="{54244D3D-1725-437B-834A-F7D071CAB030}" srcOrd="2" destOrd="0" presId="urn:microsoft.com/office/officeart/2005/8/layout/vList4"/>
    <dgm:cxn modelId="{ED247F50-3DFA-424B-8CCB-2A00DC26E9B5}" type="presParOf" srcId="{548F87F3-D2FE-4750-BEC0-962939535C1D}" destId="{18E258BA-EB00-4D59-93C4-7BFFE198DF16}" srcOrd="3" destOrd="0" presId="urn:microsoft.com/office/officeart/2005/8/layout/vList4"/>
    <dgm:cxn modelId="{D47B9F73-3A7C-46A9-AAD6-3962AA641EBA}" type="presParOf" srcId="{548F87F3-D2FE-4750-BEC0-962939535C1D}" destId="{4EF7B15B-E73F-4A24-9853-390BC1F756B1}" srcOrd="4" destOrd="0" presId="urn:microsoft.com/office/officeart/2005/8/layout/vList4"/>
    <dgm:cxn modelId="{DB59C5C0-C40B-4D3C-85B8-9D63AD42BDE0}" type="presParOf" srcId="{4EF7B15B-E73F-4A24-9853-390BC1F756B1}" destId="{A20C4ECB-AAD4-41EF-BBFE-A5EC43791640}" srcOrd="0" destOrd="0" presId="urn:microsoft.com/office/officeart/2005/8/layout/vList4"/>
    <dgm:cxn modelId="{0BD78277-6A6F-498A-A99F-3F007280FF03}" type="presParOf" srcId="{4EF7B15B-E73F-4A24-9853-390BC1F756B1}" destId="{8A54DE66-2D18-4A37-BB55-6C23E38936D4}" srcOrd="1" destOrd="0" presId="urn:microsoft.com/office/officeart/2005/8/layout/vList4"/>
    <dgm:cxn modelId="{24836E10-24D9-4CA1-921E-1AE3375D3ADF}" type="presParOf" srcId="{4EF7B15B-E73F-4A24-9853-390BC1F756B1}" destId="{B4732366-4CC3-4165-A1B6-AF8CDE43CDA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BA260F-D69D-4EAB-855E-19F015678119}">
      <dsp:nvSpPr>
        <dsp:cNvPr id="0" name=""/>
        <dsp:cNvSpPr/>
      </dsp:nvSpPr>
      <dsp:spPr>
        <a:xfrm rot="10800000">
          <a:off x="1666514" y="88382"/>
          <a:ext cx="5472684" cy="113774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194310" rIns="362712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5100" kern="1200" dirty="0" smtClean="0"/>
            <a:t>หลักประกัน</a:t>
          </a:r>
          <a:endParaRPr lang="en-US" sz="5100" kern="1200" dirty="0"/>
        </a:p>
      </dsp:txBody>
      <dsp:txXfrm rot="10800000">
        <a:off x="1950951" y="88382"/>
        <a:ext cx="5188247" cy="1137747"/>
      </dsp:txXfrm>
    </dsp:sp>
    <dsp:sp modelId="{DEA408F0-3461-4DDC-86E0-20AAC1D327FF}">
      <dsp:nvSpPr>
        <dsp:cNvPr id="0" name=""/>
        <dsp:cNvSpPr/>
      </dsp:nvSpPr>
      <dsp:spPr>
        <a:xfrm>
          <a:off x="933281" y="1710"/>
          <a:ext cx="1780707" cy="125730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B21FEC-9582-470B-B0CB-8DAB9AA772CB}">
      <dsp:nvSpPr>
        <dsp:cNvPr id="0" name=""/>
        <dsp:cNvSpPr/>
      </dsp:nvSpPr>
      <dsp:spPr>
        <a:xfrm rot="10800000">
          <a:off x="1692784" y="1634329"/>
          <a:ext cx="5472684" cy="12573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194310" rIns="362712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5100" kern="1200" dirty="0" smtClean="0"/>
            <a:t>บำบัดและฟื้นฟู</a:t>
          </a:r>
          <a:endParaRPr lang="en-US" sz="5100" kern="1200" dirty="0"/>
        </a:p>
      </dsp:txBody>
      <dsp:txXfrm rot="10800000">
        <a:off x="2007110" y="1634329"/>
        <a:ext cx="5158358" cy="1257304"/>
      </dsp:txXfrm>
    </dsp:sp>
    <dsp:sp modelId="{C078CF43-A8AA-4792-A879-2B14D98F4C41}">
      <dsp:nvSpPr>
        <dsp:cNvPr id="0" name=""/>
        <dsp:cNvSpPr/>
      </dsp:nvSpPr>
      <dsp:spPr>
        <a:xfrm>
          <a:off x="1064131" y="1634329"/>
          <a:ext cx="1257304" cy="125730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E8F193-C83A-4600-8C16-A5F24F6978B0}">
      <dsp:nvSpPr>
        <dsp:cNvPr id="0" name=""/>
        <dsp:cNvSpPr/>
      </dsp:nvSpPr>
      <dsp:spPr>
        <a:xfrm rot="10800000">
          <a:off x="1692784" y="3266948"/>
          <a:ext cx="5472684" cy="12573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194310" rIns="362712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5100" kern="1200" dirty="0" smtClean="0"/>
            <a:t>สนับสนุนและป้องกัน</a:t>
          </a:r>
          <a:endParaRPr lang="en-US" sz="5100" kern="1200" dirty="0"/>
        </a:p>
      </dsp:txBody>
      <dsp:txXfrm rot="10800000">
        <a:off x="2007110" y="3266948"/>
        <a:ext cx="5158358" cy="1257304"/>
      </dsp:txXfrm>
    </dsp:sp>
    <dsp:sp modelId="{6C8D2318-1B11-49C5-A111-25947B2B98FA}">
      <dsp:nvSpPr>
        <dsp:cNvPr id="0" name=""/>
        <dsp:cNvSpPr/>
      </dsp:nvSpPr>
      <dsp:spPr>
        <a:xfrm>
          <a:off x="1064131" y="3266948"/>
          <a:ext cx="1257304" cy="1257304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4F4ADC-5CC7-4EC4-9C24-F2051114E35D}">
      <dsp:nvSpPr>
        <dsp:cNvPr id="0" name=""/>
        <dsp:cNvSpPr/>
      </dsp:nvSpPr>
      <dsp:spPr>
        <a:xfrm>
          <a:off x="3291839" y="0"/>
          <a:ext cx="4937760" cy="21546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t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4400" kern="1200" dirty="0" smtClean="0">
              <a:cs typeface="+mj-cs"/>
            </a:rPr>
            <a:t>0.2-1</a:t>
          </a:r>
          <a:r>
            <a:rPr lang="en-US" sz="4400" kern="1200" dirty="0" smtClean="0">
              <a:cs typeface="+mj-cs"/>
            </a:rPr>
            <a:t>%</a:t>
          </a:r>
          <a:endParaRPr lang="en-US" sz="4400" kern="1200" dirty="0">
            <a:cs typeface="+mj-cs"/>
          </a:endParaRPr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4400" kern="1200" dirty="0" smtClean="0">
              <a:cs typeface="+mj-cs"/>
            </a:rPr>
            <a:t>ความเสี่ยงประกอบธุรกิจ</a:t>
          </a:r>
          <a:endParaRPr lang="en-US" sz="4400" kern="1200" dirty="0">
            <a:cs typeface="+mj-cs"/>
          </a:endParaRPr>
        </a:p>
      </dsp:txBody>
      <dsp:txXfrm>
        <a:off x="3291839" y="269337"/>
        <a:ext cx="4129750" cy="1616020"/>
      </dsp:txXfrm>
    </dsp:sp>
    <dsp:sp modelId="{C3EC6FC8-071C-4F92-B46E-24AC0FF523AF}">
      <dsp:nvSpPr>
        <dsp:cNvPr id="0" name=""/>
        <dsp:cNvSpPr/>
      </dsp:nvSpPr>
      <dsp:spPr>
        <a:xfrm>
          <a:off x="0" y="552"/>
          <a:ext cx="3291840" cy="21546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200" kern="1200" dirty="0" smtClean="0"/>
            <a:t>1. อัตราเงินสมทบ</a:t>
          </a:r>
          <a:r>
            <a:rPr lang="th-TH" sz="4200" u="sng" kern="1200" dirty="0" smtClean="0"/>
            <a:t>หลัก</a:t>
          </a:r>
          <a:endParaRPr lang="en-US" sz="4200" u="sng" kern="1200" dirty="0"/>
        </a:p>
      </dsp:txBody>
      <dsp:txXfrm>
        <a:off x="105183" y="105735"/>
        <a:ext cx="3081474" cy="1944328"/>
      </dsp:txXfrm>
    </dsp:sp>
    <dsp:sp modelId="{4901EAD8-49C7-4DD1-A18F-AB4B29328510}">
      <dsp:nvSpPr>
        <dsp:cNvPr id="0" name=""/>
        <dsp:cNvSpPr/>
      </dsp:nvSpPr>
      <dsp:spPr>
        <a:xfrm>
          <a:off x="3291839" y="2370716"/>
          <a:ext cx="4937760" cy="21546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4000" kern="1200" dirty="0" smtClean="0">
              <a:cs typeface="+mj-cs"/>
            </a:rPr>
            <a:t>ใช้อัตราหลัก 4 ปี</a:t>
          </a:r>
          <a:endParaRPr lang="en-US" sz="4000" kern="1200" dirty="0">
            <a:cs typeface="+mj-cs"/>
          </a:endParaRP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4000" kern="1200" dirty="0" smtClean="0">
              <a:cs typeface="+mj-cs"/>
            </a:rPr>
            <a:t>ปีที่ </a:t>
          </a:r>
          <a:r>
            <a:rPr lang="th-TH" sz="4000" b="1" kern="1200" dirty="0" smtClean="0">
              <a:solidFill>
                <a:srgbClr val="FF0000"/>
              </a:solidFill>
              <a:cs typeface="+mj-cs"/>
            </a:rPr>
            <a:t>5</a:t>
          </a:r>
          <a:r>
            <a:rPr lang="th-TH" sz="4000" kern="1200" dirty="0" smtClean="0">
              <a:cs typeface="+mj-cs"/>
            </a:rPr>
            <a:t> อัตราจะเพิ่มหรือลด ขึ้นกับ  อัตราส่วนการสูญเสีย                                  </a:t>
          </a:r>
          <a:endParaRPr lang="en-US" sz="4000" kern="1200" dirty="0">
            <a:cs typeface="+mj-cs"/>
          </a:endParaRPr>
        </a:p>
      </dsp:txBody>
      <dsp:txXfrm>
        <a:off x="3291839" y="2640053"/>
        <a:ext cx="4129750" cy="1616020"/>
      </dsp:txXfrm>
    </dsp:sp>
    <dsp:sp modelId="{E8591575-72E1-42EE-A741-A01B785367E7}">
      <dsp:nvSpPr>
        <dsp:cNvPr id="0" name=""/>
        <dsp:cNvSpPr/>
      </dsp:nvSpPr>
      <dsp:spPr>
        <a:xfrm>
          <a:off x="0" y="2370716"/>
          <a:ext cx="3291840" cy="21546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200" kern="1200" dirty="0" smtClean="0"/>
            <a:t>2. อัตราเงินสมทบ</a:t>
          </a:r>
          <a:r>
            <a:rPr lang="th-TH" sz="4200" u="sng" kern="1200" dirty="0" smtClean="0"/>
            <a:t>ตามค่าประสบการณ์</a:t>
          </a:r>
          <a:endParaRPr lang="en-US" sz="4200" u="sng" kern="1200" dirty="0"/>
        </a:p>
      </dsp:txBody>
      <dsp:txXfrm>
        <a:off x="105183" y="2475899"/>
        <a:ext cx="3081474" cy="19443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11A88C-A487-40FC-931D-78ECB4DBC1C0}">
      <dsp:nvSpPr>
        <dsp:cNvPr id="0" name=""/>
        <dsp:cNvSpPr/>
      </dsp:nvSpPr>
      <dsp:spPr>
        <a:xfrm>
          <a:off x="0" y="28598"/>
          <a:ext cx="8229600" cy="1414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6500" kern="1200" dirty="0" smtClean="0">
              <a:solidFill>
                <a:schemeClr val="tx1"/>
              </a:solidFill>
            </a:rPr>
            <a:t>ได้รับอันตรายแก่กาย</a:t>
          </a:r>
          <a:endParaRPr lang="en-US" sz="6500" kern="1200" dirty="0">
            <a:solidFill>
              <a:schemeClr val="tx1"/>
            </a:solidFill>
          </a:endParaRPr>
        </a:p>
      </dsp:txBody>
      <dsp:txXfrm>
        <a:off x="1787356" y="28598"/>
        <a:ext cx="6442243" cy="1414363"/>
      </dsp:txXfrm>
    </dsp:sp>
    <dsp:sp modelId="{8AA840D3-6FBC-45A1-AAA5-B7D54BD7D245}">
      <dsp:nvSpPr>
        <dsp:cNvPr id="0" name=""/>
        <dsp:cNvSpPr/>
      </dsp:nvSpPr>
      <dsp:spPr>
        <a:xfrm>
          <a:off x="141436" y="141436"/>
          <a:ext cx="1645920" cy="11314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624DD0-CB35-42E5-A300-D04BF710478D}">
      <dsp:nvSpPr>
        <dsp:cNvPr id="0" name=""/>
        <dsp:cNvSpPr/>
      </dsp:nvSpPr>
      <dsp:spPr>
        <a:xfrm>
          <a:off x="0" y="1555799"/>
          <a:ext cx="8229600" cy="1414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6500" kern="1200" dirty="0" smtClean="0">
              <a:solidFill>
                <a:schemeClr val="tx1"/>
              </a:solidFill>
            </a:rPr>
            <a:t>ผลกระทบจิตใจ</a:t>
          </a:r>
          <a:endParaRPr lang="en-US" sz="6500" kern="1200" dirty="0">
            <a:solidFill>
              <a:schemeClr val="tx1"/>
            </a:solidFill>
          </a:endParaRPr>
        </a:p>
      </dsp:txBody>
      <dsp:txXfrm>
        <a:off x="1787356" y="1555799"/>
        <a:ext cx="6442243" cy="1414363"/>
      </dsp:txXfrm>
    </dsp:sp>
    <dsp:sp modelId="{5F35D0E2-423D-4246-B114-39EC8B340A20}">
      <dsp:nvSpPr>
        <dsp:cNvPr id="0" name=""/>
        <dsp:cNvSpPr/>
      </dsp:nvSpPr>
      <dsp:spPr>
        <a:xfrm>
          <a:off x="141436" y="1697236"/>
          <a:ext cx="1645920" cy="11314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DA5D3B-DD9A-4495-8AA0-03BEF45DE3E7}">
      <dsp:nvSpPr>
        <dsp:cNvPr id="0" name=""/>
        <dsp:cNvSpPr/>
      </dsp:nvSpPr>
      <dsp:spPr>
        <a:xfrm>
          <a:off x="0" y="3111599"/>
          <a:ext cx="8229600" cy="1414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6500" kern="1200" dirty="0" smtClean="0">
              <a:solidFill>
                <a:schemeClr val="tx1"/>
              </a:solidFill>
            </a:rPr>
            <a:t>ถึงแก่ความตาย</a:t>
          </a:r>
          <a:endParaRPr lang="en-US" sz="6500" kern="1200" dirty="0">
            <a:solidFill>
              <a:schemeClr val="tx1"/>
            </a:solidFill>
          </a:endParaRPr>
        </a:p>
      </dsp:txBody>
      <dsp:txXfrm>
        <a:off x="1787356" y="3111599"/>
        <a:ext cx="6442243" cy="1414363"/>
      </dsp:txXfrm>
    </dsp:sp>
    <dsp:sp modelId="{D6D47937-0E9A-4968-A00E-FC61C5B31DC7}">
      <dsp:nvSpPr>
        <dsp:cNvPr id="0" name=""/>
        <dsp:cNvSpPr/>
      </dsp:nvSpPr>
      <dsp:spPr>
        <a:xfrm>
          <a:off x="141436" y="3253035"/>
          <a:ext cx="1645920" cy="11314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80CDB4-3846-4544-84AB-A88B25825DF8}">
      <dsp:nvSpPr>
        <dsp:cNvPr id="0" name=""/>
        <dsp:cNvSpPr/>
      </dsp:nvSpPr>
      <dsp:spPr>
        <a:xfrm>
          <a:off x="0" y="0"/>
          <a:ext cx="8229600" cy="17348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6500" kern="1200" dirty="0" smtClean="0"/>
            <a:t>   </a:t>
          </a:r>
          <a:r>
            <a:rPr lang="th-TH" sz="6600" b="1" kern="1200" dirty="0" smtClean="0">
              <a:solidFill>
                <a:schemeClr val="tx1"/>
              </a:solidFill>
              <a:cs typeface="+mn-cs"/>
            </a:rPr>
            <a:t>ทำงานให้นายจ้าง</a:t>
          </a:r>
          <a:endParaRPr lang="en-US" sz="6600" b="1" kern="1200" dirty="0">
            <a:solidFill>
              <a:schemeClr val="tx1"/>
            </a:solidFill>
            <a:cs typeface="+mn-cs"/>
          </a:endParaRPr>
        </a:p>
      </dsp:txBody>
      <dsp:txXfrm>
        <a:off x="1815391" y="0"/>
        <a:ext cx="6414208" cy="1734833"/>
      </dsp:txXfrm>
    </dsp:sp>
    <dsp:sp modelId="{38D95047-3213-4824-A902-6D3F7BFAF8FE}">
      <dsp:nvSpPr>
        <dsp:cNvPr id="0" name=""/>
        <dsp:cNvSpPr/>
      </dsp:nvSpPr>
      <dsp:spPr>
        <a:xfrm>
          <a:off x="82345" y="178662"/>
          <a:ext cx="1974560" cy="140551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028890-B8BC-4F16-9403-35556D67EE7E}">
      <dsp:nvSpPr>
        <dsp:cNvPr id="0" name=""/>
        <dsp:cNvSpPr/>
      </dsp:nvSpPr>
      <dsp:spPr>
        <a:xfrm>
          <a:off x="3366" y="1904305"/>
          <a:ext cx="8229600" cy="16947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6500" kern="1200" dirty="0" smtClean="0"/>
            <a:t>   </a:t>
          </a:r>
          <a:r>
            <a:rPr lang="th-TH" sz="6600" b="1" kern="1200" dirty="0" smtClean="0">
              <a:solidFill>
                <a:schemeClr val="tx1"/>
              </a:solidFill>
              <a:cs typeface="+mn-cs"/>
            </a:rPr>
            <a:t>รักษาผลประโยชน์</a:t>
          </a:r>
          <a:endParaRPr lang="en-US" sz="6600" b="1" kern="1200" dirty="0">
            <a:solidFill>
              <a:schemeClr val="tx1"/>
            </a:solidFill>
            <a:cs typeface="+mn-cs"/>
          </a:endParaRPr>
        </a:p>
      </dsp:txBody>
      <dsp:txXfrm>
        <a:off x="1818757" y="1904305"/>
        <a:ext cx="6414208" cy="1694719"/>
      </dsp:txXfrm>
    </dsp:sp>
    <dsp:sp modelId="{FE4EF909-E629-43C1-A944-8C891AE72190}">
      <dsp:nvSpPr>
        <dsp:cNvPr id="0" name=""/>
        <dsp:cNvSpPr/>
      </dsp:nvSpPr>
      <dsp:spPr>
        <a:xfrm>
          <a:off x="103618" y="2144393"/>
          <a:ext cx="1998327" cy="126270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790EED-A534-46E7-AF74-FF6867359DC9}">
      <dsp:nvSpPr>
        <dsp:cNvPr id="0" name=""/>
        <dsp:cNvSpPr/>
      </dsp:nvSpPr>
      <dsp:spPr>
        <a:xfrm>
          <a:off x="0" y="0"/>
          <a:ext cx="8229600" cy="1414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6500" kern="1200" dirty="0" smtClean="0"/>
            <a:t>    </a:t>
          </a:r>
          <a:r>
            <a:rPr lang="th-TH" sz="6500" kern="1200" dirty="0" smtClean="0">
              <a:solidFill>
                <a:schemeClr val="tx1"/>
              </a:solidFill>
            </a:rPr>
            <a:t>ยกของหนัก</a:t>
          </a:r>
          <a:endParaRPr lang="en-US" sz="6500" kern="1200" dirty="0">
            <a:solidFill>
              <a:schemeClr val="tx1"/>
            </a:solidFill>
          </a:endParaRPr>
        </a:p>
      </dsp:txBody>
      <dsp:txXfrm>
        <a:off x="1787356" y="0"/>
        <a:ext cx="6442243" cy="1414363"/>
      </dsp:txXfrm>
    </dsp:sp>
    <dsp:sp modelId="{632B14A6-064A-4CED-8FAE-982DCD63E44F}">
      <dsp:nvSpPr>
        <dsp:cNvPr id="0" name=""/>
        <dsp:cNvSpPr/>
      </dsp:nvSpPr>
      <dsp:spPr>
        <a:xfrm>
          <a:off x="141436" y="141436"/>
          <a:ext cx="1645920" cy="11314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3C7E56-87AE-4F01-9A8B-8C8ED421DC93}">
      <dsp:nvSpPr>
        <dsp:cNvPr id="0" name=""/>
        <dsp:cNvSpPr/>
      </dsp:nvSpPr>
      <dsp:spPr>
        <a:xfrm>
          <a:off x="0" y="1612770"/>
          <a:ext cx="8229600" cy="1414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6500" kern="1200" dirty="0" smtClean="0"/>
            <a:t>    </a:t>
          </a:r>
          <a:r>
            <a:rPr lang="th-TH" sz="6500" kern="1200" dirty="0" smtClean="0">
              <a:solidFill>
                <a:schemeClr val="tx1"/>
              </a:solidFill>
            </a:rPr>
            <a:t>ท่านั่งทำงาน  </a:t>
          </a:r>
          <a:endParaRPr lang="en-US" sz="6500" kern="1200" dirty="0">
            <a:solidFill>
              <a:schemeClr val="tx1"/>
            </a:solidFill>
          </a:endParaRPr>
        </a:p>
      </dsp:txBody>
      <dsp:txXfrm>
        <a:off x="1787356" y="1612770"/>
        <a:ext cx="6442243" cy="1414363"/>
      </dsp:txXfrm>
    </dsp:sp>
    <dsp:sp modelId="{1E221101-3A32-414A-BFE9-0BBFEC03A0EC}">
      <dsp:nvSpPr>
        <dsp:cNvPr id="0" name=""/>
        <dsp:cNvSpPr/>
      </dsp:nvSpPr>
      <dsp:spPr>
        <a:xfrm>
          <a:off x="118459" y="1697236"/>
          <a:ext cx="1764097" cy="11314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0C4ECB-AAD4-41EF-BBFE-A5EC43791640}">
      <dsp:nvSpPr>
        <dsp:cNvPr id="0" name=""/>
        <dsp:cNvSpPr/>
      </dsp:nvSpPr>
      <dsp:spPr>
        <a:xfrm>
          <a:off x="6421" y="3111599"/>
          <a:ext cx="8229600" cy="1414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6500" kern="1200" dirty="0" smtClean="0"/>
            <a:t>    </a:t>
          </a:r>
          <a:r>
            <a:rPr lang="th-TH" sz="6500" kern="1200" dirty="0" smtClean="0">
              <a:solidFill>
                <a:schemeClr val="tx1"/>
              </a:solidFill>
            </a:rPr>
            <a:t>ยกของผิดท่า</a:t>
          </a:r>
          <a:endParaRPr lang="en-US" sz="6500" kern="1200" dirty="0">
            <a:solidFill>
              <a:schemeClr val="tx1"/>
            </a:solidFill>
          </a:endParaRPr>
        </a:p>
      </dsp:txBody>
      <dsp:txXfrm>
        <a:off x="1793778" y="3111599"/>
        <a:ext cx="6442243" cy="1414363"/>
      </dsp:txXfrm>
    </dsp:sp>
    <dsp:sp modelId="{8A54DE66-2D18-4A37-BB55-6C23E38936D4}">
      <dsp:nvSpPr>
        <dsp:cNvPr id="0" name=""/>
        <dsp:cNvSpPr/>
      </dsp:nvSpPr>
      <dsp:spPr>
        <a:xfrm>
          <a:off x="160787" y="3253035"/>
          <a:ext cx="1954480" cy="11314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790EED-A534-46E7-AF74-FF6867359DC9}">
      <dsp:nvSpPr>
        <dsp:cNvPr id="0" name=""/>
        <dsp:cNvSpPr/>
      </dsp:nvSpPr>
      <dsp:spPr>
        <a:xfrm>
          <a:off x="0" y="0"/>
          <a:ext cx="8229600" cy="1414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6500" kern="1200" dirty="0" smtClean="0">
              <a:solidFill>
                <a:schemeClr val="tx1"/>
              </a:solidFill>
            </a:rPr>
            <a:t>ฝุ่นจากผ้า</a:t>
          </a:r>
          <a:endParaRPr lang="en-US" sz="6500" kern="1200" dirty="0">
            <a:solidFill>
              <a:schemeClr val="tx1"/>
            </a:solidFill>
          </a:endParaRPr>
        </a:p>
      </dsp:txBody>
      <dsp:txXfrm>
        <a:off x="1787356" y="0"/>
        <a:ext cx="6442243" cy="1414363"/>
      </dsp:txXfrm>
    </dsp:sp>
    <dsp:sp modelId="{632B14A6-064A-4CED-8FAE-982DCD63E44F}">
      <dsp:nvSpPr>
        <dsp:cNvPr id="0" name=""/>
        <dsp:cNvSpPr/>
      </dsp:nvSpPr>
      <dsp:spPr>
        <a:xfrm>
          <a:off x="141436" y="141436"/>
          <a:ext cx="1645920" cy="11314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3C7E56-87AE-4F01-9A8B-8C8ED421DC93}">
      <dsp:nvSpPr>
        <dsp:cNvPr id="0" name=""/>
        <dsp:cNvSpPr/>
      </dsp:nvSpPr>
      <dsp:spPr>
        <a:xfrm>
          <a:off x="0" y="1555799"/>
          <a:ext cx="8229600" cy="1414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6500" kern="1200" dirty="0" smtClean="0">
              <a:solidFill>
                <a:schemeClr val="tx1"/>
              </a:solidFill>
            </a:rPr>
            <a:t>ฝุ่นละอองที่เครื่อง</a:t>
          </a:r>
          <a:endParaRPr lang="en-US" sz="6500" kern="1200" dirty="0">
            <a:solidFill>
              <a:schemeClr val="tx1"/>
            </a:solidFill>
          </a:endParaRPr>
        </a:p>
      </dsp:txBody>
      <dsp:txXfrm>
        <a:off x="1787356" y="1555799"/>
        <a:ext cx="6442243" cy="1414363"/>
      </dsp:txXfrm>
    </dsp:sp>
    <dsp:sp modelId="{1E221101-3A32-414A-BFE9-0BBFEC03A0EC}">
      <dsp:nvSpPr>
        <dsp:cNvPr id="0" name=""/>
        <dsp:cNvSpPr/>
      </dsp:nvSpPr>
      <dsp:spPr>
        <a:xfrm>
          <a:off x="141436" y="1697236"/>
          <a:ext cx="1645920" cy="11314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0C4ECB-AAD4-41EF-BBFE-A5EC43791640}">
      <dsp:nvSpPr>
        <dsp:cNvPr id="0" name=""/>
        <dsp:cNvSpPr/>
      </dsp:nvSpPr>
      <dsp:spPr>
        <a:xfrm>
          <a:off x="0" y="3111599"/>
          <a:ext cx="8229600" cy="1414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6500" kern="1200" dirty="0" smtClean="0"/>
            <a:t> </a:t>
          </a:r>
          <a:r>
            <a:rPr lang="th-TH" sz="6500" kern="1200" dirty="0" smtClean="0">
              <a:solidFill>
                <a:schemeClr val="tx1"/>
              </a:solidFill>
            </a:rPr>
            <a:t>ควันพิษ</a:t>
          </a:r>
          <a:endParaRPr lang="en-US" sz="6500" kern="1200" dirty="0">
            <a:solidFill>
              <a:schemeClr val="tx1"/>
            </a:solidFill>
          </a:endParaRPr>
        </a:p>
      </dsp:txBody>
      <dsp:txXfrm>
        <a:off x="1787356" y="3111599"/>
        <a:ext cx="6442243" cy="1414363"/>
      </dsp:txXfrm>
    </dsp:sp>
    <dsp:sp modelId="{8A54DE66-2D18-4A37-BB55-6C23E38936D4}">
      <dsp:nvSpPr>
        <dsp:cNvPr id="0" name=""/>
        <dsp:cNvSpPr/>
      </dsp:nvSpPr>
      <dsp:spPr>
        <a:xfrm>
          <a:off x="141436" y="3253035"/>
          <a:ext cx="1645920" cy="11314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790EED-A534-46E7-AF74-FF6867359DC9}">
      <dsp:nvSpPr>
        <dsp:cNvPr id="0" name=""/>
        <dsp:cNvSpPr/>
      </dsp:nvSpPr>
      <dsp:spPr>
        <a:xfrm>
          <a:off x="0" y="0"/>
          <a:ext cx="8229600" cy="1414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6500" kern="1200" dirty="0" smtClean="0"/>
            <a:t> </a:t>
          </a:r>
          <a:r>
            <a:rPr lang="th-TH" sz="6500" kern="1200" dirty="0" smtClean="0">
              <a:solidFill>
                <a:schemeClr val="tx1"/>
              </a:solidFill>
            </a:rPr>
            <a:t>ฝุ่นควันพิษจากรถ</a:t>
          </a:r>
          <a:endParaRPr lang="en-US" sz="6500" kern="1200" dirty="0">
            <a:solidFill>
              <a:schemeClr val="tx1"/>
            </a:solidFill>
          </a:endParaRPr>
        </a:p>
      </dsp:txBody>
      <dsp:txXfrm>
        <a:off x="1787356" y="0"/>
        <a:ext cx="6442243" cy="1414363"/>
      </dsp:txXfrm>
    </dsp:sp>
    <dsp:sp modelId="{632B14A6-064A-4CED-8FAE-982DCD63E44F}">
      <dsp:nvSpPr>
        <dsp:cNvPr id="0" name=""/>
        <dsp:cNvSpPr/>
      </dsp:nvSpPr>
      <dsp:spPr>
        <a:xfrm>
          <a:off x="141436" y="141436"/>
          <a:ext cx="1645920" cy="11314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3C7E56-87AE-4F01-9A8B-8C8ED421DC93}">
      <dsp:nvSpPr>
        <dsp:cNvPr id="0" name=""/>
        <dsp:cNvSpPr/>
      </dsp:nvSpPr>
      <dsp:spPr>
        <a:xfrm>
          <a:off x="0" y="1555799"/>
          <a:ext cx="8229600" cy="1414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6500" kern="1200" dirty="0" smtClean="0"/>
            <a:t> </a:t>
          </a:r>
          <a:r>
            <a:rPr lang="th-TH" sz="6500" kern="1200" dirty="0" smtClean="0">
              <a:solidFill>
                <a:schemeClr val="tx1"/>
              </a:solidFill>
            </a:rPr>
            <a:t>ฝุ่นจากหิน</a:t>
          </a:r>
          <a:endParaRPr lang="en-US" sz="6500" kern="1200" dirty="0">
            <a:solidFill>
              <a:schemeClr val="tx1"/>
            </a:solidFill>
          </a:endParaRPr>
        </a:p>
      </dsp:txBody>
      <dsp:txXfrm>
        <a:off x="1787356" y="1555799"/>
        <a:ext cx="6442243" cy="1414363"/>
      </dsp:txXfrm>
    </dsp:sp>
    <dsp:sp modelId="{1E221101-3A32-414A-BFE9-0BBFEC03A0EC}">
      <dsp:nvSpPr>
        <dsp:cNvPr id="0" name=""/>
        <dsp:cNvSpPr/>
      </dsp:nvSpPr>
      <dsp:spPr>
        <a:xfrm>
          <a:off x="141436" y="1697236"/>
          <a:ext cx="1645920" cy="11314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0C4ECB-AAD4-41EF-BBFE-A5EC43791640}">
      <dsp:nvSpPr>
        <dsp:cNvPr id="0" name=""/>
        <dsp:cNvSpPr/>
      </dsp:nvSpPr>
      <dsp:spPr>
        <a:xfrm>
          <a:off x="0" y="3111599"/>
          <a:ext cx="8229600" cy="1414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6500" kern="1200" dirty="0" smtClean="0"/>
            <a:t> </a:t>
          </a:r>
          <a:r>
            <a:rPr lang="th-TH" sz="6500" kern="1200" dirty="0" smtClean="0">
              <a:solidFill>
                <a:schemeClr val="tx1"/>
              </a:solidFill>
            </a:rPr>
            <a:t>เศษเหล็ก  สะเก็ดไฟ</a:t>
          </a:r>
          <a:endParaRPr lang="en-US" sz="6500" kern="1200" dirty="0">
            <a:solidFill>
              <a:schemeClr val="tx1"/>
            </a:solidFill>
          </a:endParaRPr>
        </a:p>
      </dsp:txBody>
      <dsp:txXfrm>
        <a:off x="1787356" y="3111599"/>
        <a:ext cx="6442243" cy="1414363"/>
      </dsp:txXfrm>
    </dsp:sp>
    <dsp:sp modelId="{8A54DE66-2D18-4A37-BB55-6C23E38936D4}">
      <dsp:nvSpPr>
        <dsp:cNvPr id="0" name=""/>
        <dsp:cNvSpPr/>
      </dsp:nvSpPr>
      <dsp:spPr>
        <a:xfrm>
          <a:off x="141436" y="3253035"/>
          <a:ext cx="1645920" cy="11314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790EED-A534-46E7-AF74-FF6867359DC9}">
      <dsp:nvSpPr>
        <dsp:cNvPr id="0" name=""/>
        <dsp:cNvSpPr/>
      </dsp:nvSpPr>
      <dsp:spPr>
        <a:xfrm>
          <a:off x="0" y="0"/>
          <a:ext cx="8229600" cy="1414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6500" kern="1200" dirty="0" smtClean="0">
              <a:solidFill>
                <a:schemeClr val="tx1"/>
              </a:solidFill>
            </a:rPr>
            <a:t>สูญเสียอวัยวะ</a:t>
          </a:r>
          <a:endParaRPr lang="en-US" sz="6500" kern="1200" dirty="0">
            <a:solidFill>
              <a:schemeClr val="tx1"/>
            </a:solidFill>
          </a:endParaRPr>
        </a:p>
      </dsp:txBody>
      <dsp:txXfrm>
        <a:off x="1787356" y="0"/>
        <a:ext cx="6442243" cy="1414363"/>
      </dsp:txXfrm>
    </dsp:sp>
    <dsp:sp modelId="{632B14A6-064A-4CED-8FAE-982DCD63E44F}">
      <dsp:nvSpPr>
        <dsp:cNvPr id="0" name=""/>
        <dsp:cNvSpPr/>
      </dsp:nvSpPr>
      <dsp:spPr>
        <a:xfrm>
          <a:off x="141436" y="141436"/>
          <a:ext cx="1645920" cy="11314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3C7E56-87AE-4F01-9A8B-8C8ED421DC93}">
      <dsp:nvSpPr>
        <dsp:cNvPr id="0" name=""/>
        <dsp:cNvSpPr/>
      </dsp:nvSpPr>
      <dsp:spPr>
        <a:xfrm>
          <a:off x="0" y="1555799"/>
          <a:ext cx="8229600" cy="1414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6500" kern="1200" dirty="0" smtClean="0">
              <a:solidFill>
                <a:schemeClr val="tx1"/>
              </a:solidFill>
            </a:rPr>
            <a:t>สูญเสียสมรรถภาพ</a:t>
          </a:r>
          <a:endParaRPr lang="en-US" sz="6500" kern="1200" dirty="0">
            <a:solidFill>
              <a:schemeClr val="tx1"/>
            </a:solidFill>
          </a:endParaRPr>
        </a:p>
      </dsp:txBody>
      <dsp:txXfrm>
        <a:off x="1787356" y="1555799"/>
        <a:ext cx="6442243" cy="1414363"/>
      </dsp:txXfrm>
    </dsp:sp>
    <dsp:sp modelId="{1E221101-3A32-414A-BFE9-0BBFEC03A0EC}">
      <dsp:nvSpPr>
        <dsp:cNvPr id="0" name=""/>
        <dsp:cNvSpPr/>
      </dsp:nvSpPr>
      <dsp:spPr>
        <a:xfrm>
          <a:off x="141436" y="1697236"/>
          <a:ext cx="1645920" cy="11314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0C4ECB-AAD4-41EF-BBFE-A5EC43791640}">
      <dsp:nvSpPr>
        <dsp:cNvPr id="0" name=""/>
        <dsp:cNvSpPr/>
      </dsp:nvSpPr>
      <dsp:spPr>
        <a:xfrm>
          <a:off x="0" y="3111599"/>
          <a:ext cx="8229600" cy="1414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6500" kern="1200" dirty="0" smtClean="0">
              <a:solidFill>
                <a:schemeClr val="tx1"/>
              </a:solidFill>
            </a:rPr>
            <a:t>สูญเสียสภาพจิตใจ</a:t>
          </a:r>
          <a:endParaRPr lang="en-US" sz="6500" kern="1200" dirty="0">
            <a:solidFill>
              <a:schemeClr val="tx1"/>
            </a:solidFill>
          </a:endParaRPr>
        </a:p>
      </dsp:txBody>
      <dsp:txXfrm>
        <a:off x="1787356" y="3111599"/>
        <a:ext cx="6442243" cy="1414363"/>
      </dsp:txXfrm>
    </dsp:sp>
    <dsp:sp modelId="{8A54DE66-2D18-4A37-BB55-6C23E38936D4}">
      <dsp:nvSpPr>
        <dsp:cNvPr id="0" name=""/>
        <dsp:cNvSpPr/>
      </dsp:nvSpPr>
      <dsp:spPr>
        <a:xfrm>
          <a:off x="141436" y="3253035"/>
          <a:ext cx="1645920" cy="11314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6655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9-08-29T22:05:28.707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9079 7243 0</inkml:trace>
  <inkml:trace contextRef="#ctx0" brushRef="#br0" timeOffset="75539.9621">14164 10096 0</inkml:trace>
  <inkml:trace contextRef="#ctx0" brushRef="#br0" timeOffset="117154.9163">17016 13593 0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71988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62" tIns="46081" rIns="92162" bIns="46081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764" y="4781124"/>
            <a:ext cx="5442912" cy="3911829"/>
          </a:xfrm>
          <a:prstGeom prst="rect">
            <a:avLst/>
          </a:prstGeom>
        </p:spPr>
        <p:txBody>
          <a:bodyPr vert="horz" lIns="92162" tIns="46081" rIns="92162" bIns="46081" rtlCol="0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615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3CF5-5BD5-4572-9B5C-84BB04BFD894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415D9-5C91-45CE-B412-86AE0B9E3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796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3CF5-5BD5-4572-9B5C-84BB04BFD894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415D9-5C91-45CE-B412-86AE0B9E3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958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3CF5-5BD5-4572-9B5C-84BB04BFD894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415D9-5C91-45CE-B412-86AE0B9E3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71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3CF5-5BD5-4572-9B5C-84BB04BFD894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415D9-5C91-45CE-B412-86AE0B9E3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08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3CF5-5BD5-4572-9B5C-84BB04BFD894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415D9-5C91-45CE-B412-86AE0B9E3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842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3CF5-5BD5-4572-9B5C-84BB04BFD894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415D9-5C91-45CE-B412-86AE0B9E3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39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3CF5-5BD5-4572-9B5C-84BB04BFD894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415D9-5C91-45CE-B412-86AE0B9E3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941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3CF5-5BD5-4572-9B5C-84BB04BFD894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415D9-5C91-45CE-B412-86AE0B9E3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082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3CF5-5BD5-4572-9B5C-84BB04BFD894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415D9-5C91-45CE-B412-86AE0B9E3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09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3CF5-5BD5-4572-9B5C-84BB04BFD894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415D9-5C91-45CE-B412-86AE0B9E3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67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3CF5-5BD5-4572-9B5C-84BB04BFD894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415D9-5C91-45CE-B412-86AE0B9E3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09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E3CF5-5BD5-4572-9B5C-84BB04BFD894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415D9-5C91-45CE-B412-86AE0B9E3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48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0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s://www.google.com/url?sa=i&amp;rct=j&amp;q=&amp;esrc=s&amp;frm=1&amp;source=imgres&amp;cd=&amp;cad=rja&amp;uact=8&amp;ved=2ahUKEwi0xIWs_-zhAhVD6nMBHelRBD0QjRx6BAgBEAU&amp;url=https://th.pngtree.com/freepng/hospital-ambulance_1791086.html&amp;psig=AOvVaw3col3MiR_kdFUSDNJqYNga&amp;ust=1556341853614653" TargetMode="Externa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7.jp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sa=i&amp;rct=j&amp;q=&amp;esrc=s&amp;frm=1&amp;source=imgres&amp;cd=&amp;cad=rja&amp;uact=8&amp;ved=2ahUKEwiO2MeKm-3hAhXi_XMBHZ2jAr4QjRx6BAgBEAU&amp;url=https://www.doctor.or.th/articles/detail/11800&amp;psig=AOvVaw2uNyDm8h-Wgf1osiS0nzzf&amp;ust=1556349109958801" TargetMode="External"/><Relationship Id="rId3" Type="http://schemas.openxmlformats.org/officeDocument/2006/relationships/image" Target="../media/image58.jpeg"/><Relationship Id="rId7" Type="http://schemas.openxmlformats.org/officeDocument/2006/relationships/image" Target="../media/image60.jpeg"/><Relationship Id="rId2" Type="http://schemas.openxmlformats.org/officeDocument/2006/relationships/hyperlink" Target="https://www.google.com/url?sa=i&amp;rct=j&amp;q=&amp;esrc=s&amp;frm=1&amp;source=imgres&amp;cd=&amp;cad=rja&amp;uact=8&amp;ved=2ahUKEwi5_ui8lO3hAhVE7HMBHT8QCxAQjRx6BAgBEAU&amp;url=https://moneyhub.in.th/article/employment-of-persons-with-disabilities/&amp;psig=AOvVaw1z4cuGpN1Z4J_tLHTSPTaw&amp;ust=155634750124438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m/url?sa=i&amp;rct=j&amp;q=&amp;esrc=s&amp;frm=1&amp;source=imgres&amp;cd=&amp;cad=rja&amp;uact=8&amp;ved=2ahUKEwjN15TXle3hAhVu8HMBHZRhBbEQjRx6BAgBEAU&amp;url=https://sites.google.com/site/rusnywaiyakorn009/karte-ri-ym-taw-kxn-khea-hxng-phatad&amp;psig=AOvVaw1nNnbIn9y0g8TjcxJvYX7Q&amp;ust=1556347838534697" TargetMode="External"/><Relationship Id="rId5" Type="http://schemas.openxmlformats.org/officeDocument/2006/relationships/image" Target="../media/image59.jpeg"/><Relationship Id="rId4" Type="http://schemas.openxmlformats.org/officeDocument/2006/relationships/hyperlink" Target="https://www.google.com/url?sa=i&amp;rct=j&amp;q=&amp;esrc=s&amp;frm=1&amp;source=imgres&amp;cd=&amp;cad=rja&amp;uact=8&amp;ved=2ahUKEwjI8pyale3hAhVn6nMBHZSzCB4QjRx6BAgBEAU&amp;url=https://www.matichon.co.th/local/quality-life/news_588110&amp;psig=AOvVaw0nHJiH2uJl07v_eudhcr86&amp;ust=1556347707306677" TargetMode="External"/><Relationship Id="rId9" Type="http://schemas.openxmlformats.org/officeDocument/2006/relationships/image" Target="../media/image61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10" Type="http://schemas.openxmlformats.org/officeDocument/2006/relationships/image" Target="../media/image70.jpeg"/><Relationship Id="rId4" Type="http://schemas.openxmlformats.org/officeDocument/2006/relationships/image" Target="../media/image64.jpeg"/><Relationship Id="rId9" Type="http://schemas.openxmlformats.org/officeDocument/2006/relationships/image" Target="../media/image69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gres&amp;cd=&amp;cad=rja&amp;uact=8&amp;ved=2ahUKEwj3-tTq_-zhAhU76XMBHa6JAiUQjRx6BAgBEAU&amp;url=http://macupbkk.lnwshop.com/product/465/%E0%B8%8A%E0%B8%B8%E0%B8%94%E0%B8%A5%E0%B8%B9%E0%B8%81%E0%B8%81%E0%B8%A5%E0%B8%B4%E0%B9%89%E0%B8%87%E0%B9%81%E0%B8%81%E0%B8%B0%E0%B8%88%E0%B8%AD-imac-slim&amp;psig=AOvVaw2ExehVBMMQ_pQ_Y8j8WQOX&amp;ust=1556341984953382" TargetMode="External"/><Relationship Id="rId7" Type="http://schemas.openxmlformats.org/officeDocument/2006/relationships/image" Target="../media/image61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m/url?sa=i&amp;rct=j&amp;q=&amp;esrc=s&amp;frm=1&amp;source=imgres&amp;cd=&amp;cad=rja&amp;uact=8&amp;ved=2ahUKEwiO2MeKm-3hAhXi_XMBHZ2jAr4QjRx6BAgBEAU&amp;url=https://www.doctor.or.th/articles/detail/11800&amp;psig=AOvVaw2uNyDm8h-Wgf1osiS0nzzf&amp;ust=1556349109958801" TargetMode="External"/><Relationship Id="rId5" Type="http://schemas.openxmlformats.org/officeDocument/2006/relationships/image" Target="../media/image74.png"/><Relationship Id="rId4" Type="http://schemas.openxmlformats.org/officeDocument/2006/relationships/image" Target="../media/image7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7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40.emf"/><Relationship Id="rId5" Type="http://schemas.openxmlformats.org/officeDocument/2006/relationships/customXml" Target="../ink/ink1.xml"/><Relationship Id="rId4" Type="http://schemas.openxmlformats.org/officeDocument/2006/relationships/image" Target="../media/image80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1.e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19015"/>
            <a:ext cx="7772400" cy="147002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h-TH" sz="7200" dirty="0" smtClean="0"/>
              <a:t>ความรู้เกี่ยวกับกองทุนเงินทดแทน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4365104"/>
            <a:ext cx="8352928" cy="216024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2" descr="F:\ของตกแต่ง\PNOHT560922001009401.gif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6632"/>
            <a:ext cx="2530475" cy="187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areenat\Downloads\ดาวน์โหลด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93096"/>
            <a:ext cx="1418604" cy="231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areenat\Downloads\patient-care-1874746_960_7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4293096"/>
            <a:ext cx="2193925" cy="231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lareenat\Downloads\You รูปภาพ - ดาวน์โหลดรูปฟรี - Pixabay_files\see-you-again-1013687__34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556" y="3861048"/>
            <a:ext cx="323850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lareenat\Downloads\patient-care-1874747__34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33056"/>
            <a:ext cx="1584176" cy="151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lareenat\Downloads\pa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729113"/>
            <a:ext cx="1947863" cy="108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95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7200" dirty="0" smtClean="0"/>
              <a:t>การประสบอันตราย</a:t>
            </a:r>
            <a:endParaRPr lang="en-US" sz="7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118760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76185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060" y="170183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7200" b="1" dirty="0" smtClean="0"/>
              <a:t>เนื่องจาก</a:t>
            </a:r>
            <a:endParaRPr lang="en-US" sz="7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3589428"/>
              </p:ext>
            </p:extLst>
          </p:nvPr>
        </p:nvGraphicFramePr>
        <p:xfrm>
          <a:off x="457200" y="1412776"/>
          <a:ext cx="8229600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457200" y="5112769"/>
            <a:ext cx="8229600" cy="1628599"/>
            <a:chOff x="0" y="1245988"/>
            <a:chExt cx="8229600" cy="1844623"/>
          </a:xfrm>
        </p:grpSpPr>
        <p:sp>
          <p:nvSpPr>
            <p:cNvPr id="6" name="Rounded Rectangle 5"/>
            <p:cNvSpPr/>
            <p:nvPr/>
          </p:nvSpPr>
          <p:spPr>
            <a:xfrm>
              <a:off x="0" y="1245988"/>
              <a:ext cx="8229600" cy="184462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 txBox="1"/>
            <p:nvPr/>
          </p:nvSpPr>
          <p:spPr>
            <a:xfrm>
              <a:off x="1830382" y="1245988"/>
              <a:ext cx="6399217" cy="18446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lvl="0" algn="l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4800" kern="1200" dirty="0" smtClean="0"/>
                <a:t>    </a:t>
              </a:r>
              <a:r>
                <a:rPr lang="th-TH" sz="6600" b="1" kern="1200" dirty="0" smtClean="0">
                  <a:solidFill>
                    <a:schemeClr val="tx1"/>
                  </a:solidFill>
                </a:rPr>
                <a:t>ทำตามคำสั่งนายจ้าง</a:t>
              </a:r>
              <a:endParaRPr lang="en-US" sz="66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611561" y="5334651"/>
            <a:ext cx="2016224" cy="1262701"/>
          </a:xfrm>
          <a:prstGeom prst="roundRect">
            <a:avLst>
              <a:gd name="adj" fmla="val 10000"/>
            </a:avLst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000" r="-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5177796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827584" y="116632"/>
            <a:ext cx="7560840" cy="129614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การเจ็บป่วย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5536" y="1556792"/>
            <a:ext cx="8352928" cy="208823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</a:p>
          <a:p>
            <a:r>
              <a:rPr lang="th-TH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หมายถึง    </a:t>
            </a:r>
          </a:p>
          <a:p>
            <a:r>
              <a:rPr lang="th-TH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th-TH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           ลูกจ้างเจ็บป่วย  หรือตาย</a:t>
            </a:r>
          </a:p>
          <a:p>
            <a:r>
              <a:rPr lang="th-TH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                                 </a:t>
            </a:r>
            <a:endParaRPr 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95536" y="3789040"/>
            <a:ext cx="8352928" cy="288032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เพราะ  “โรค”  ซึ่งเกิดขึ้นเนื่องจาก</a:t>
            </a:r>
          </a:p>
          <a:p>
            <a:r>
              <a:rPr lang="th-TH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ลักษณะของงาน   หรือ</a:t>
            </a:r>
          </a:p>
          <a:p>
            <a:r>
              <a:rPr lang="th-TH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สภาพของงาน</a:t>
            </a:r>
          </a:p>
          <a:p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8194" name="Picture 2" descr="C:\Users\lareenat\Downloads\wood-work-1816366__3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416699"/>
            <a:ext cx="1036637" cy="103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74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7200" dirty="0" err="1" smtClean="0"/>
              <a:t>การเจ็บ</a:t>
            </a:r>
            <a:r>
              <a:rPr lang="th-TH" sz="7200" dirty="0" smtClean="0"/>
              <a:t>ป่วย (ต่อ)</a:t>
            </a:r>
            <a:endParaRPr lang="en-US" sz="7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62295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41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7200" dirty="0" err="1" smtClean="0"/>
              <a:t>การเจ็บ</a:t>
            </a:r>
            <a:r>
              <a:rPr lang="th-TH" sz="7200" dirty="0" smtClean="0"/>
              <a:t>ป่วย (ต่อ) </a:t>
            </a:r>
            <a:endParaRPr lang="en-US" sz="7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464261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243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7200" dirty="0" err="1" smtClean="0"/>
              <a:t>การเจ็บ</a:t>
            </a:r>
            <a:r>
              <a:rPr lang="th-TH" sz="7200" dirty="0" smtClean="0"/>
              <a:t>ป่วย (ต่อ)</a:t>
            </a:r>
            <a:endParaRPr lang="en-US" sz="7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45643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095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7200" dirty="0" smtClean="0"/>
              <a:t>สูญเสียสมรรถภาพ</a:t>
            </a:r>
            <a:endParaRPr lang="en-US" sz="7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491250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625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7200" dirty="0" smtClean="0"/>
              <a:t>สูญหาย</a:t>
            </a:r>
            <a:endParaRPr lang="en-US" sz="7200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37184"/>
            <a:ext cx="3600400" cy="2511893"/>
          </a:xfrm>
          <a:prstGeom prst="rect">
            <a:avLst/>
          </a:prstGeom>
        </p:spPr>
      </p:pic>
      <p:pic>
        <p:nvPicPr>
          <p:cNvPr id="8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637184"/>
            <a:ext cx="3960440" cy="2470286"/>
          </a:xfrm>
          <a:prstGeom prst="rect">
            <a:avLst/>
          </a:prstGeom>
        </p:spPr>
      </p:pic>
      <p:pic>
        <p:nvPicPr>
          <p:cNvPr id="1026" name="Picture 2" descr="C:\Users\lareenat\Downloads\images (3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93096"/>
            <a:ext cx="360040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44008" y="4790762"/>
            <a:ext cx="3816424" cy="14465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4400" b="1" dirty="0" smtClean="0"/>
              <a:t>         หายไป</a:t>
            </a:r>
          </a:p>
          <a:p>
            <a:r>
              <a:rPr lang="th-TH" sz="4400" b="1" dirty="0" smtClean="0"/>
              <a:t>ไม่น้อยกว่า 120 วัน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03470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143000"/>
          </a:xfrm>
        </p:spPr>
        <p:txBody>
          <a:bodyPr>
            <a:noAutofit/>
          </a:bodyPr>
          <a:lstStyle/>
          <a:p>
            <a:r>
              <a:rPr lang="th-TH" sz="6000" dirty="0"/>
              <a:t>สิทธิ</a:t>
            </a:r>
            <a:r>
              <a:rPr lang="th-TH" sz="6000" dirty="0" smtClean="0"/>
              <a:t>ประโยชน์ หรือ เงินทดแทน มี </a:t>
            </a:r>
            <a:r>
              <a:rPr lang="th-TH" sz="6000" dirty="0" smtClean="0">
                <a:latin typeface="LilyUPC" pitchFamily="34" charset="-34"/>
              </a:rPr>
              <a:t>4 </a:t>
            </a:r>
            <a:r>
              <a:rPr lang="th-TH" sz="6000" dirty="0" smtClean="0"/>
              <a:t>ประเภท 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568986"/>
            <a:ext cx="3384376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4000" dirty="0" smtClean="0">
                <a:latin typeface="LilyUPC" pitchFamily="34" charset="-34"/>
                <a:cs typeface="LilyUPC" pitchFamily="34" charset="-34"/>
              </a:rPr>
              <a:t> 1. ค่ารักษาพยาบาล</a:t>
            </a:r>
            <a:endParaRPr lang="en-US" sz="4000" dirty="0"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064" y="1556792"/>
            <a:ext cx="3456384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4000" dirty="0" smtClean="0">
                <a:latin typeface="LilyUPC" pitchFamily="34" charset="-34"/>
                <a:cs typeface="LilyUPC" pitchFamily="34" charset="-34"/>
              </a:rPr>
              <a:t> 2.ค่า</a:t>
            </a:r>
            <a:r>
              <a:rPr lang="th-TH" sz="4000" dirty="0">
                <a:latin typeface="LilyUPC" pitchFamily="34" charset="-34"/>
                <a:cs typeface="LilyUPC" pitchFamily="34" charset="-34"/>
              </a:rPr>
              <a:t>ทดแทน มี </a:t>
            </a:r>
            <a:r>
              <a:rPr lang="th-TH" sz="4000" dirty="0" smtClean="0">
                <a:latin typeface="LilyUPC" pitchFamily="34" charset="-34"/>
                <a:cs typeface="LilyUPC" pitchFamily="34" charset="-34"/>
              </a:rPr>
              <a:t>4 กรณี </a:t>
            </a:r>
            <a:endParaRPr lang="en-US" sz="4000" dirty="0"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4377298"/>
            <a:ext cx="3384376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4000" dirty="0" smtClean="0">
                <a:latin typeface="LilyUPC" pitchFamily="34" charset="-34"/>
                <a:cs typeface="LilyUPC" pitchFamily="34" charset="-34"/>
              </a:rPr>
              <a:t> 3.  ค่าทำศพ</a:t>
            </a:r>
            <a:endParaRPr lang="en-US" sz="4000" dirty="0"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8064" y="4377298"/>
            <a:ext cx="3456384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4000" dirty="0" smtClean="0">
                <a:latin typeface="LilyUPC" pitchFamily="34" charset="-34"/>
                <a:cs typeface="LilyUPC" pitchFamily="34" charset="-34"/>
              </a:rPr>
              <a:t>  4.  ค่าฟื้นฟูสมรรถภาพ</a:t>
            </a:r>
            <a:endParaRPr lang="en-US" sz="4000" dirty="0"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11560" y="2420888"/>
            <a:ext cx="3384376" cy="1493567"/>
          </a:xfrm>
          <a:prstGeom prst="roundRect">
            <a:avLst>
              <a:gd name="adj" fmla="val 10000"/>
            </a:avLst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1000" b="-1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Rounded Rectangle 10"/>
          <p:cNvSpPr/>
          <p:nvPr/>
        </p:nvSpPr>
        <p:spPr>
          <a:xfrm>
            <a:off x="5004048" y="2439489"/>
            <a:ext cx="2232248" cy="1493567"/>
          </a:xfrm>
          <a:prstGeom prst="roundRect">
            <a:avLst>
              <a:gd name="adj" fmla="val 10000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000" b="-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ounded Rectangle 11"/>
          <p:cNvSpPr/>
          <p:nvPr/>
        </p:nvSpPr>
        <p:spPr>
          <a:xfrm>
            <a:off x="611560" y="5247801"/>
            <a:ext cx="3384376" cy="1493567"/>
          </a:xfrm>
          <a:prstGeom prst="roundRect">
            <a:avLst>
              <a:gd name="adj" fmla="val 10000"/>
            </a:avLst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1000" b="-1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247801"/>
            <a:ext cx="3456384" cy="1493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395536" y="4149080"/>
            <a:ext cx="8208912" cy="60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427984" y="1568986"/>
            <a:ext cx="0" cy="51723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236296" y="2420888"/>
            <a:ext cx="1584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LilyUPC" pitchFamily="34" charset="-34"/>
                <a:cs typeface="+mj-cs"/>
              </a:rPr>
              <a:t>1 </a:t>
            </a:r>
            <a:r>
              <a:rPr lang="th-TH" sz="2400" dirty="0" smtClean="0">
                <a:cs typeface="+mj-cs"/>
              </a:rPr>
              <a:t>หยุดงาน</a:t>
            </a:r>
          </a:p>
          <a:p>
            <a:r>
              <a:rPr lang="th-TH" sz="2400" dirty="0" smtClean="0">
                <a:latin typeface="LilyUPC" pitchFamily="34" charset="-34"/>
                <a:cs typeface="+mj-cs"/>
              </a:rPr>
              <a:t>2 </a:t>
            </a:r>
            <a:r>
              <a:rPr lang="th-TH" sz="2400" dirty="0" smtClean="0">
                <a:cs typeface="+mj-cs"/>
              </a:rPr>
              <a:t>สูญเสียอวัยวะ</a:t>
            </a:r>
          </a:p>
          <a:p>
            <a:r>
              <a:rPr lang="th-TH" sz="2400" dirty="0">
                <a:latin typeface="LilyUPC" pitchFamily="34" charset="-34"/>
                <a:cs typeface="+mj-cs"/>
              </a:rPr>
              <a:t>3 </a:t>
            </a:r>
            <a:r>
              <a:rPr lang="th-TH" sz="2400" dirty="0" smtClean="0">
                <a:cs typeface="+mj-cs"/>
              </a:rPr>
              <a:t>ทุพพลภาย</a:t>
            </a:r>
          </a:p>
          <a:p>
            <a:r>
              <a:rPr lang="th-TH" sz="2400" dirty="0">
                <a:latin typeface="LilyUPC" pitchFamily="34" charset="-34"/>
                <a:cs typeface="+mj-cs"/>
              </a:rPr>
              <a:t>4 </a:t>
            </a:r>
            <a:r>
              <a:rPr lang="th-TH" sz="2400" dirty="0" smtClean="0">
                <a:cs typeface="+mj-cs"/>
              </a:rPr>
              <a:t>ตาย</a:t>
            </a:r>
            <a:endParaRPr lang="th-TH" sz="24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467025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ross 4"/>
          <p:cNvSpPr/>
          <p:nvPr/>
        </p:nvSpPr>
        <p:spPr>
          <a:xfrm>
            <a:off x="467544" y="260648"/>
            <a:ext cx="8352928" cy="1296144"/>
          </a:xfrm>
          <a:prstGeom prst="pl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itchFamily="34" charset="-34"/>
                <a:cs typeface="LilyUPC" pitchFamily="34" charset="-34"/>
              </a:rPr>
              <a:t>ค่า</a:t>
            </a:r>
            <a:r>
              <a:rPr lang="th-TH" sz="1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itchFamily="34" charset="-34"/>
                <a:cs typeface="LilyUPC" pitchFamily="34" charset="-34"/>
              </a:rPr>
              <a:t>รักษาพยาบาล</a:t>
            </a:r>
            <a:endParaRPr lang="en-US" sz="12000" dirty="0">
              <a:solidFill>
                <a:srgbClr val="FF0000"/>
              </a:solidFill>
            </a:endParaRPr>
          </a:p>
        </p:txBody>
      </p:sp>
      <p:pic>
        <p:nvPicPr>
          <p:cNvPr id="7" name="Picture 2" descr="C:\Users\lareenat\Downloads\broken-1295776__3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85184"/>
            <a:ext cx="79208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lareenat\Downloads\man-3047012__3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085184"/>
            <a:ext cx="792088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lareenat\Downloads\surgery-3034071__3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941168"/>
            <a:ext cx="5256584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9512" y="1805622"/>
            <a:ext cx="8856984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    จ่ายตามกฎกระทรวง</a:t>
            </a:r>
          </a:p>
          <a:p>
            <a:pPr algn="ctr"/>
            <a:r>
              <a:rPr lang="th-TH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กำหนดอัตราค่ารักษาพยาบาล</a:t>
            </a:r>
          </a:p>
          <a:p>
            <a:pPr algn="ctr"/>
            <a:r>
              <a:rPr lang="th-TH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                 ที่ให้นายจ้างจ่าย พ.ศ.๒๕๕๘</a:t>
            </a:r>
            <a:endParaRPr lang="en-US" sz="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2943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16" y="980727"/>
            <a:ext cx="9153516" cy="620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1" y="-27384"/>
            <a:ext cx="9153516" cy="100811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 flipV="1">
            <a:off x="-36512" y="6202472"/>
            <a:ext cx="9153516" cy="65552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AutoShape 4" descr="à¸à¸¥à¸à¸²à¸£à¸à¹à¸à¸«à¸²à¸£à¸¹à¸à¸ à¸²à¸à¸ªà¸³à¸«à¸£à¸±à¸ à¸£à¸¹à¸à¸à¸²à¸£à¸à¸£à¸°à¸ªà¸à¸­à¸±à¸à¸à¸£à¸²à¸¢à¹à¸à¸·à¹à¸­à¸à¸à¸²à¸à¸à¸²à¸£à¸à¸³à¸à¸²à¸à¹à¸à¹à¸£à¸à¸à¸²à¸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495300" y="3789040"/>
            <a:ext cx="825316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th-TH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" y="4725144"/>
            <a:ext cx="8964487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9000" b="1" cap="none" spc="5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กองทุนเงินทดแทน</a:t>
            </a:r>
            <a:endParaRPr lang="th-TH" sz="9000" b="1" cap="none" spc="50" dirty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50713" y="116632"/>
            <a:ext cx="585759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" y="-27384"/>
            <a:ext cx="9143999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พระราชบัญญัติเงินทดแทน พ.ศ. 2537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63508" y="6282032"/>
            <a:ext cx="881197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5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 </a:t>
            </a:r>
            <a:r>
              <a:rPr lang="en-US" sz="35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            </a:t>
            </a:r>
            <a:r>
              <a:rPr lang="en-US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Workmen’ Compensation Fund</a:t>
            </a:r>
            <a:endParaRPr lang="en-US" sz="3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5709957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07504" y="44624"/>
            <a:ext cx="8928992" cy="11521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กฎกระทรวงฯ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7504" y="1268760"/>
            <a:ext cx="9036496" cy="5544616"/>
          </a:xfrm>
          <a:prstGeom prst="roundRect">
            <a:avLst>
              <a:gd name="adj" fmla="val 2811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36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1. ค่า</a:t>
            </a:r>
            <a:r>
              <a:rPr lang="th-TH" sz="3600" dirty="0" smtClean="0">
                <a:solidFill>
                  <a:schemeClr val="tx1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รักษาจ่ายเท่าที่</a:t>
            </a:r>
            <a:r>
              <a:rPr lang="th-TH" sz="3600" dirty="0">
                <a:solidFill>
                  <a:schemeClr val="tx1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จ่าย</a:t>
            </a:r>
            <a:r>
              <a:rPr lang="th-TH" sz="3600" dirty="0" smtClean="0">
                <a:solidFill>
                  <a:schemeClr val="tx1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จริง และจำเป็น ไม่เกิน 50,000 บาท</a:t>
            </a:r>
          </a:p>
          <a:p>
            <a:endParaRPr lang="th-TH" sz="3600" dirty="0">
              <a:solidFill>
                <a:schemeClr val="tx1"/>
              </a:solidFill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r>
              <a:rPr lang="th-TH" sz="3600" dirty="0" smtClean="0">
                <a:solidFill>
                  <a:schemeClr val="tx1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    </a:t>
            </a:r>
            <a:r>
              <a:rPr lang="th-TH" sz="3600" u="sng" dirty="0" smtClean="0">
                <a:solidFill>
                  <a:schemeClr val="tx1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กรณีเป็นคนไข้ใน </a:t>
            </a:r>
            <a:r>
              <a:rPr lang="th-TH" sz="3600" dirty="0" smtClean="0">
                <a:solidFill>
                  <a:schemeClr val="tx1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 ค่าห้อง/ค่าอาหาร/ค่าบริการพยาบาล และค่าบริการทั่วไป     </a:t>
            </a:r>
          </a:p>
          <a:p>
            <a:r>
              <a:rPr lang="th-TH" sz="3600" dirty="0">
                <a:solidFill>
                  <a:schemeClr val="tx1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th-TH" sz="3600" dirty="0" smtClean="0">
                <a:solidFill>
                  <a:schemeClr val="tx1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   </a:t>
            </a:r>
            <a:r>
              <a:rPr lang="th-TH" sz="3600" u="sng" dirty="0" smtClean="0">
                <a:solidFill>
                  <a:schemeClr val="tx1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เท่าที่จ่ายจริง</a:t>
            </a:r>
            <a:r>
              <a:rPr lang="th-TH" sz="3600" dirty="0" smtClean="0">
                <a:solidFill>
                  <a:schemeClr val="tx1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  ไม่เกินวันละ 1,300 บาท</a:t>
            </a:r>
          </a:p>
          <a:p>
            <a:endParaRPr lang="th-TH" sz="3600" dirty="0" smtClean="0">
              <a:solidFill>
                <a:schemeClr val="tx1"/>
              </a:solidFill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r>
              <a:rPr lang="th-TH" sz="3600" b="1" dirty="0">
                <a:solidFill>
                  <a:schemeClr val="tx1"/>
                </a:solidFill>
                <a:cs typeface="+mj-cs"/>
              </a:rPr>
              <a:t> </a:t>
            </a:r>
            <a:r>
              <a:rPr lang="th-TH" sz="3600" b="1" dirty="0" smtClean="0">
                <a:solidFill>
                  <a:schemeClr val="tx1"/>
                </a:solidFill>
                <a:cs typeface="+mj-cs"/>
              </a:rPr>
              <a:t>   </a:t>
            </a:r>
            <a:r>
              <a:rPr lang="th-TH" sz="3600" u="sng" dirty="0" smtClean="0">
                <a:solidFill>
                  <a:schemeClr val="tx1"/>
                </a:solidFill>
                <a:cs typeface="+mj-cs"/>
              </a:rPr>
              <a:t>ค่ารถพยาบาลหรือค่าพาหนะ </a:t>
            </a:r>
            <a:r>
              <a:rPr lang="th-TH" sz="3600" dirty="0" smtClean="0">
                <a:solidFill>
                  <a:schemeClr val="tx1"/>
                </a:solidFill>
                <a:cs typeface="+mj-cs"/>
              </a:rPr>
              <a:t>  เบิกได้ 500 บาท/ครั้ง</a:t>
            </a:r>
            <a:endParaRPr lang="th-TH" sz="3600" dirty="0">
              <a:solidFill>
                <a:schemeClr val="tx1"/>
              </a:solidFill>
              <a:cs typeface="+mj-cs"/>
            </a:endParaRPr>
          </a:p>
          <a:p>
            <a:r>
              <a:rPr lang="th-TH" sz="3600" dirty="0" smtClean="0">
                <a:solidFill>
                  <a:schemeClr val="tx1"/>
                </a:solidFill>
                <a:cs typeface="+mj-cs"/>
              </a:rPr>
              <a:t>   (จากจุดเกิดเหตุ-รพ.แรก/รพ.แรก-รพ.ที่เหมาะสมกับการบาดเจ็บ/</a:t>
            </a:r>
          </a:p>
          <a:p>
            <a:r>
              <a:rPr lang="th-TH" sz="3600" dirty="0">
                <a:solidFill>
                  <a:schemeClr val="tx1"/>
                </a:solidFill>
                <a:cs typeface="+mj-cs"/>
              </a:rPr>
              <a:t> </a:t>
            </a:r>
            <a:r>
              <a:rPr lang="th-TH" sz="3600" dirty="0" smtClean="0">
                <a:solidFill>
                  <a:schemeClr val="tx1"/>
                </a:solidFill>
                <a:cs typeface="+mj-cs"/>
              </a:rPr>
              <a:t>   หรือต้องไปตรวจพิเศษ) </a:t>
            </a:r>
          </a:p>
          <a:p>
            <a:r>
              <a:rPr lang="th-TH" sz="3600" dirty="0" smtClean="0">
                <a:solidFill>
                  <a:schemeClr val="tx1"/>
                </a:solidFill>
                <a:cs typeface="+mj-cs"/>
              </a:rPr>
              <a:t>        ข้ามเขตจังหวัดบวกเพิ่มกม.ละ 6 บาท</a:t>
            </a:r>
            <a:endParaRPr lang="en-US" sz="3600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5" name="Picture 14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517232"/>
            <a:ext cx="1872208" cy="124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7614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0" y="44624"/>
            <a:ext cx="9144000" cy="11521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กฎกระทรวงฯ  (ต่อ)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1186733"/>
            <a:ext cx="9144000" cy="5589240"/>
          </a:xfrm>
          <a:prstGeom prst="roundRect">
            <a:avLst>
              <a:gd name="adj" fmla="val 281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4000" b="1" dirty="0" smtClean="0">
                <a:cs typeface="+mj-cs"/>
              </a:rPr>
              <a:t>2</a:t>
            </a:r>
            <a:r>
              <a:rPr lang="th-TH" sz="4000" b="1" dirty="0">
                <a:cs typeface="+mj-cs"/>
              </a:rPr>
              <a:t>.  </a:t>
            </a:r>
            <a:r>
              <a:rPr lang="th-TH" sz="4000" b="1" dirty="0">
                <a:solidFill>
                  <a:schemeClr val="tx1"/>
                </a:solidFill>
                <a:cs typeface="+mj-cs"/>
              </a:rPr>
              <a:t>จ่ายเพิ่มได้อีก </a:t>
            </a:r>
            <a:r>
              <a:rPr lang="th-TH" sz="4000" b="1" dirty="0" smtClean="0">
                <a:solidFill>
                  <a:schemeClr val="tx1"/>
                </a:solidFill>
                <a:cs typeface="+mj-cs"/>
              </a:rPr>
              <a:t> รวม</a:t>
            </a:r>
            <a:r>
              <a:rPr lang="th-TH" sz="4000" b="1" dirty="0">
                <a:solidFill>
                  <a:schemeClr val="tx1"/>
                </a:solidFill>
                <a:cs typeface="+mj-cs"/>
              </a:rPr>
              <a:t>ไม่เกิน 150,000 บาท               </a:t>
            </a:r>
          </a:p>
          <a:p>
            <a:r>
              <a:rPr lang="th-TH" sz="4000" b="1" dirty="0">
                <a:solidFill>
                  <a:schemeClr val="tx1"/>
                </a:solidFill>
                <a:cs typeface="+mj-cs"/>
              </a:rPr>
              <a:t>     สำหรับการเจ็บป่วยมี</a:t>
            </a:r>
            <a:r>
              <a:rPr lang="th-TH" sz="4000" b="1" dirty="0" smtClean="0">
                <a:solidFill>
                  <a:schemeClr val="tx1"/>
                </a:solidFill>
                <a:cs typeface="+mj-cs"/>
              </a:rPr>
              <a:t>ลักษณะรุนแรง    </a:t>
            </a:r>
            <a:r>
              <a:rPr lang="th-TH" sz="4000" b="1" dirty="0">
                <a:solidFill>
                  <a:schemeClr val="tx1"/>
                </a:solidFill>
                <a:cs typeface="+mj-cs"/>
              </a:rPr>
              <a:t>ดังนี้</a:t>
            </a:r>
          </a:p>
          <a:p>
            <a:r>
              <a:rPr lang="th-TH" sz="4000" b="1" dirty="0">
                <a:solidFill>
                  <a:schemeClr val="tx1"/>
                </a:solidFill>
                <a:cs typeface="+mj-cs"/>
              </a:rPr>
              <a:t> </a:t>
            </a:r>
            <a:r>
              <a:rPr lang="th-TH" sz="4000" b="1" dirty="0" smtClean="0">
                <a:solidFill>
                  <a:schemeClr val="tx1"/>
                </a:solidFill>
                <a:cs typeface="+mj-cs"/>
              </a:rPr>
              <a:t>   (</a:t>
            </a:r>
            <a:r>
              <a:rPr lang="th-TH" sz="4000" b="1" dirty="0">
                <a:solidFill>
                  <a:schemeClr val="tx1"/>
                </a:solidFill>
                <a:cs typeface="+mj-cs"/>
              </a:rPr>
              <a:t>1) </a:t>
            </a:r>
            <a:r>
              <a:rPr lang="th-TH" sz="4000" b="1" dirty="0" smtClean="0">
                <a:solidFill>
                  <a:schemeClr val="tx1"/>
                </a:solidFill>
                <a:cs typeface="+mj-cs"/>
              </a:rPr>
              <a:t>อวัยวะ</a:t>
            </a:r>
            <a:r>
              <a:rPr lang="th-TH" sz="4000" b="1" dirty="0">
                <a:solidFill>
                  <a:schemeClr val="tx1"/>
                </a:solidFill>
                <a:cs typeface="+mj-cs"/>
              </a:rPr>
              <a:t>ภายในหลายส่วน </a:t>
            </a:r>
            <a:r>
              <a:rPr lang="th-TH" sz="4000" b="1" dirty="0" smtClean="0">
                <a:solidFill>
                  <a:schemeClr val="tx1"/>
                </a:solidFill>
                <a:cs typeface="+mj-cs"/>
              </a:rPr>
              <a:t> + ผ่าตัด</a:t>
            </a:r>
            <a:endParaRPr lang="th-TH" sz="4000" b="1" dirty="0">
              <a:solidFill>
                <a:schemeClr val="tx1"/>
              </a:solidFill>
              <a:cs typeface="+mj-cs"/>
            </a:endParaRPr>
          </a:p>
          <a:p>
            <a:r>
              <a:rPr lang="th-TH" sz="4000" b="1" dirty="0">
                <a:solidFill>
                  <a:schemeClr val="tx1"/>
                </a:solidFill>
                <a:cs typeface="+mj-cs"/>
              </a:rPr>
              <a:t> </a:t>
            </a:r>
            <a:r>
              <a:rPr lang="th-TH" sz="4000" b="1" dirty="0" smtClean="0">
                <a:solidFill>
                  <a:schemeClr val="tx1"/>
                </a:solidFill>
                <a:cs typeface="+mj-cs"/>
              </a:rPr>
              <a:t>   (</a:t>
            </a:r>
            <a:r>
              <a:rPr lang="th-TH" sz="4000" b="1" dirty="0">
                <a:solidFill>
                  <a:schemeClr val="tx1"/>
                </a:solidFill>
                <a:cs typeface="+mj-cs"/>
              </a:rPr>
              <a:t>2) </a:t>
            </a:r>
            <a:r>
              <a:rPr lang="th-TH" sz="4000" b="1" dirty="0" smtClean="0">
                <a:solidFill>
                  <a:schemeClr val="tx1"/>
                </a:solidFill>
                <a:cs typeface="+mj-cs"/>
              </a:rPr>
              <a:t>กระดูก</a:t>
            </a:r>
            <a:r>
              <a:rPr lang="th-TH" sz="4000" b="1" dirty="0">
                <a:solidFill>
                  <a:schemeClr val="tx1"/>
                </a:solidFill>
                <a:cs typeface="+mj-cs"/>
              </a:rPr>
              <a:t>หลายแห่ง </a:t>
            </a:r>
            <a:r>
              <a:rPr lang="th-TH" sz="4000" b="1" dirty="0" smtClean="0">
                <a:solidFill>
                  <a:schemeClr val="tx1"/>
                </a:solidFill>
                <a:cs typeface="+mj-cs"/>
              </a:rPr>
              <a:t>+ ผ่าตัด</a:t>
            </a:r>
            <a:endParaRPr lang="th-TH" sz="4000" b="1" dirty="0">
              <a:solidFill>
                <a:schemeClr val="tx1"/>
              </a:solidFill>
              <a:cs typeface="+mj-cs"/>
            </a:endParaRPr>
          </a:p>
          <a:p>
            <a:r>
              <a:rPr lang="th-TH" sz="4000" b="1" dirty="0">
                <a:solidFill>
                  <a:schemeClr val="tx1"/>
                </a:solidFill>
                <a:cs typeface="+mj-cs"/>
              </a:rPr>
              <a:t> </a:t>
            </a:r>
            <a:r>
              <a:rPr lang="th-TH" sz="4000" b="1" dirty="0" smtClean="0">
                <a:solidFill>
                  <a:schemeClr val="tx1"/>
                </a:solidFill>
                <a:cs typeface="+mj-cs"/>
              </a:rPr>
              <a:t>   (</a:t>
            </a:r>
            <a:r>
              <a:rPr lang="th-TH" sz="4000" b="1" dirty="0">
                <a:solidFill>
                  <a:schemeClr val="tx1"/>
                </a:solidFill>
                <a:cs typeface="+mj-cs"/>
              </a:rPr>
              <a:t>3) </a:t>
            </a:r>
            <a:r>
              <a:rPr lang="th-TH" sz="4000" b="1" u="sng" dirty="0" smtClean="0">
                <a:solidFill>
                  <a:schemeClr val="tx1"/>
                </a:solidFill>
                <a:cs typeface="+mj-cs"/>
              </a:rPr>
              <a:t>ศีรษะ + ผ่าตัด</a:t>
            </a:r>
            <a:endParaRPr lang="th-TH" sz="4000" b="1" dirty="0">
              <a:solidFill>
                <a:schemeClr val="tx1"/>
              </a:solidFill>
              <a:cs typeface="+mj-cs"/>
            </a:endParaRPr>
          </a:p>
          <a:p>
            <a:r>
              <a:rPr lang="th-TH" sz="4000" b="1" dirty="0">
                <a:solidFill>
                  <a:schemeClr val="tx1"/>
                </a:solidFill>
                <a:latin typeface="LilyUPC" pitchFamily="34" charset="-34"/>
                <a:cs typeface="LilyUPC" pitchFamily="34" charset="-34"/>
              </a:rPr>
              <a:t> </a:t>
            </a:r>
            <a:r>
              <a:rPr lang="th-TH" sz="4000" b="1" dirty="0" smtClean="0">
                <a:solidFill>
                  <a:schemeClr val="tx1"/>
                </a:solidFill>
                <a:latin typeface="LilyUPC" pitchFamily="34" charset="-34"/>
                <a:cs typeface="LilyUPC" pitchFamily="34" charset="-34"/>
              </a:rPr>
              <a:t>   (</a:t>
            </a:r>
            <a:r>
              <a:rPr lang="th-TH" sz="4000" b="1" dirty="0">
                <a:solidFill>
                  <a:schemeClr val="tx1"/>
                </a:solidFill>
                <a:latin typeface="LilyUPC" pitchFamily="34" charset="-34"/>
                <a:cs typeface="LilyUPC" pitchFamily="34" charset="-34"/>
              </a:rPr>
              <a:t>4) </a:t>
            </a:r>
            <a:r>
              <a:rPr lang="th-TH" sz="4000" b="1" dirty="0" smtClean="0">
                <a:solidFill>
                  <a:schemeClr val="tx1"/>
                </a:solidFill>
                <a:latin typeface="LilyUPC" pitchFamily="34" charset="-34"/>
                <a:cs typeface="LilyUPC" pitchFamily="34" charset="-34"/>
              </a:rPr>
              <a:t>กระดูก</a:t>
            </a:r>
            <a:r>
              <a:rPr lang="th-TH" sz="4000" b="1" dirty="0">
                <a:solidFill>
                  <a:schemeClr val="tx1"/>
                </a:solidFill>
                <a:latin typeface="LilyUPC" pitchFamily="34" charset="-34"/>
                <a:cs typeface="LilyUPC" pitchFamily="34" charset="-34"/>
              </a:rPr>
              <a:t>สันหลัง  ไขสันหลัง  </a:t>
            </a:r>
            <a:r>
              <a:rPr lang="th-TH" sz="4000" b="1" dirty="0" smtClean="0">
                <a:solidFill>
                  <a:schemeClr val="tx1"/>
                </a:solidFill>
                <a:latin typeface="LilyUPC" pitchFamily="34" charset="-34"/>
                <a:cs typeface="LilyUPC" pitchFamily="34" charset="-34"/>
              </a:rPr>
              <a:t>รากป</a:t>
            </a:r>
            <a:r>
              <a:rPr lang="th-TH" sz="4000" b="1" dirty="0">
                <a:solidFill>
                  <a:schemeClr val="tx1"/>
                </a:solidFill>
                <a:latin typeface="LilyUPC" pitchFamily="34" charset="-34"/>
                <a:cs typeface="LilyUPC" pitchFamily="34" charset="-34"/>
              </a:rPr>
              <a:t>ระสาท</a:t>
            </a:r>
            <a:endParaRPr lang="th-TH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itchFamily="34" charset="-34"/>
              <a:cs typeface="LilyUPC" pitchFamily="34" charset="-34"/>
            </a:endParaRPr>
          </a:p>
          <a:p>
            <a:r>
              <a:rPr lang="th-TH" sz="4000" b="1" dirty="0" smtClean="0">
                <a:solidFill>
                  <a:schemeClr val="tx1"/>
                </a:solidFill>
              </a:rPr>
              <a:t>    </a:t>
            </a:r>
            <a:r>
              <a:rPr lang="th-TH" sz="4000" b="1" dirty="0" smtClean="0">
                <a:solidFill>
                  <a:schemeClr val="tx1"/>
                </a:solidFill>
                <a:latin typeface="LilyUPC" pitchFamily="34" charset="-34"/>
                <a:cs typeface="LilyUPC" pitchFamily="34" charset="-34"/>
              </a:rPr>
              <a:t>(</a:t>
            </a:r>
            <a:r>
              <a:rPr lang="th-TH" sz="4000" b="1" dirty="0">
                <a:solidFill>
                  <a:schemeClr val="tx1"/>
                </a:solidFill>
                <a:latin typeface="LilyUPC" pitchFamily="34" charset="-34"/>
                <a:cs typeface="LilyUPC" pitchFamily="34" charset="-34"/>
              </a:rPr>
              <a:t>5) </a:t>
            </a:r>
            <a:r>
              <a:rPr lang="th-TH" sz="4000" b="1" dirty="0" smtClean="0">
                <a:solidFill>
                  <a:schemeClr val="tx1"/>
                </a:solidFill>
                <a:latin typeface="LilyUPC" pitchFamily="34" charset="-34"/>
                <a:cs typeface="LilyUPC" pitchFamily="34" charset="-34"/>
              </a:rPr>
              <a:t>ต้องผ่าตัด</a:t>
            </a:r>
            <a:r>
              <a:rPr lang="th-TH" sz="4000" b="1" dirty="0">
                <a:solidFill>
                  <a:schemeClr val="tx1"/>
                </a:solidFill>
                <a:latin typeface="LilyUPC" pitchFamily="34" charset="-34"/>
                <a:cs typeface="LilyUPC" pitchFamily="34" charset="-34"/>
              </a:rPr>
              <a:t>ต่ออวัยวะที่</a:t>
            </a:r>
            <a:r>
              <a:rPr lang="th-TH" sz="4000" b="1" dirty="0" smtClean="0">
                <a:solidFill>
                  <a:schemeClr val="tx1"/>
                </a:solidFill>
                <a:latin typeface="LilyUPC" pitchFamily="34" charset="-34"/>
                <a:cs typeface="LilyUPC" pitchFamily="34" charset="-34"/>
              </a:rPr>
              <a:t>ยุ่งยาก</a:t>
            </a:r>
          </a:p>
          <a:p>
            <a:r>
              <a:rPr lang="th-TH" sz="4000" b="1" dirty="0"/>
              <a:t> </a:t>
            </a:r>
            <a:endParaRPr lang="th-TH" sz="4000" b="1" dirty="0">
              <a:cs typeface="+mj-cs"/>
            </a:endParaRPr>
          </a:p>
        </p:txBody>
      </p:sp>
      <p:pic>
        <p:nvPicPr>
          <p:cNvPr id="11266" name="Picture 2" descr="C:\Users\lareenat\Downloads\broken-1295776__3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085184"/>
            <a:ext cx="93610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5799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0" y="44624"/>
            <a:ext cx="9144000" cy="11521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กฎกระทรวงฯ  (ต่อ)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1268760"/>
            <a:ext cx="9144000" cy="5589240"/>
          </a:xfrm>
          <a:prstGeom prst="roundRect">
            <a:avLst>
              <a:gd name="adj" fmla="val 281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4000" b="1" dirty="0" smtClean="0"/>
              <a:t>     </a:t>
            </a:r>
            <a:r>
              <a:rPr lang="th-TH" sz="4000" b="1" dirty="0" smtClean="0">
                <a:latin typeface="LilyUPC" pitchFamily="34" charset="-34"/>
                <a:cs typeface="LilyUPC" pitchFamily="34" charset="-34"/>
              </a:rPr>
              <a:t>(</a:t>
            </a:r>
            <a:r>
              <a:rPr lang="th-TH" sz="4000" b="1" dirty="0">
                <a:latin typeface="LilyUPC" pitchFamily="34" charset="-34"/>
                <a:cs typeface="LilyUPC" pitchFamily="34" charset="-34"/>
              </a:rPr>
              <a:t>6) ไฟไหม้/น้ำร้อน/ความร้อน/ความเย็น/เคมี</a:t>
            </a:r>
            <a:r>
              <a:rPr lang="th-TH" sz="4000" b="1" dirty="0" smtClean="0">
                <a:latin typeface="LilyUPC" pitchFamily="34" charset="-34"/>
                <a:cs typeface="LilyUPC" pitchFamily="34" charset="-34"/>
              </a:rPr>
              <a:t>/</a:t>
            </a:r>
          </a:p>
          <a:p>
            <a:r>
              <a:rPr lang="th-TH" sz="4000" b="1" dirty="0">
                <a:latin typeface="LilyUPC" pitchFamily="34" charset="-34"/>
                <a:cs typeface="LilyUPC" pitchFamily="34" charset="-34"/>
              </a:rPr>
              <a:t> </a:t>
            </a:r>
            <a:r>
              <a:rPr lang="th-TH" sz="4000" b="1" dirty="0" smtClean="0">
                <a:latin typeface="LilyUPC" pitchFamily="34" charset="-34"/>
                <a:cs typeface="LilyUPC" pitchFamily="34" charset="-34"/>
              </a:rPr>
              <a:t>          รังสี/ไฟฟ้า</a:t>
            </a:r>
            <a:r>
              <a:rPr lang="th-TH" sz="4000" b="1" dirty="0">
                <a:latin typeface="LilyUPC" pitchFamily="34" charset="-34"/>
                <a:cs typeface="LilyUPC" pitchFamily="34" charset="-34"/>
              </a:rPr>
              <a:t>/ระเบิด สูญเสียผิวหนังลึกถึงหนังแท้  </a:t>
            </a:r>
            <a:endParaRPr lang="th-TH" sz="4000" b="1" dirty="0" smtClean="0">
              <a:latin typeface="LilyUPC" pitchFamily="34" charset="-34"/>
              <a:cs typeface="LilyUPC" pitchFamily="34" charset="-34"/>
            </a:endParaRPr>
          </a:p>
          <a:p>
            <a:r>
              <a:rPr lang="th-TH" sz="4000" b="1" dirty="0">
                <a:solidFill>
                  <a:srgbClr val="7030A0"/>
                </a:solidFill>
                <a:latin typeface="LilyUPC" pitchFamily="34" charset="-34"/>
                <a:cs typeface="LilyUPC" pitchFamily="34" charset="-34"/>
              </a:rPr>
              <a:t> </a:t>
            </a:r>
            <a:r>
              <a:rPr lang="th-TH" sz="4000" b="1" dirty="0" smtClean="0">
                <a:solidFill>
                  <a:srgbClr val="7030A0"/>
                </a:solidFill>
                <a:latin typeface="LilyUPC" pitchFamily="34" charset="-34"/>
                <a:cs typeface="LilyUPC" pitchFamily="34" charset="-34"/>
              </a:rPr>
              <a:t>          ร้อย</a:t>
            </a:r>
            <a:r>
              <a:rPr lang="th-TH" sz="4000" b="1" dirty="0">
                <a:solidFill>
                  <a:srgbClr val="7030A0"/>
                </a:solidFill>
                <a:latin typeface="LilyUPC" pitchFamily="34" charset="-34"/>
                <a:cs typeface="LilyUPC" pitchFamily="34" charset="-34"/>
              </a:rPr>
              <a:t>ละ 25 ของร่างกาย</a:t>
            </a:r>
          </a:p>
          <a:p>
            <a:r>
              <a:rPr lang="th-TH" sz="4000" b="1" dirty="0" smtClean="0">
                <a:cs typeface="+mj-cs"/>
              </a:rPr>
              <a:t>      (7) </a:t>
            </a:r>
            <a:r>
              <a:rPr lang="th-TH" sz="4000" b="1" dirty="0" smtClean="0">
                <a:solidFill>
                  <a:srgbClr val="C00000"/>
                </a:solidFill>
                <a:cs typeface="+mj-cs"/>
              </a:rPr>
              <a:t>รุนแรงและเรื้อรัง</a:t>
            </a:r>
          </a:p>
          <a:p>
            <a:endParaRPr lang="th-TH" sz="4000" b="1" dirty="0" smtClean="0"/>
          </a:p>
          <a:p>
            <a:endParaRPr lang="th-TH" sz="3600" b="1" dirty="0"/>
          </a:p>
        </p:txBody>
      </p:sp>
      <p:pic>
        <p:nvPicPr>
          <p:cNvPr id="11266" name="Picture 2" descr="C:\Users\lareenat\Downloads\broken-1295776__3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229200"/>
            <a:ext cx="86409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8617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3502" y="44624"/>
            <a:ext cx="9095002" cy="11521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กฎกระทรวงฯ  (ต่อ)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-58506" y="1268760"/>
            <a:ext cx="9239018" cy="5589240"/>
          </a:xfrm>
          <a:prstGeom prst="roundRect">
            <a:avLst>
              <a:gd name="adj" fmla="val 281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4400" b="1" dirty="0" smtClean="0">
                <a:cs typeface="+mj-cs"/>
              </a:rPr>
              <a:t>   3</a:t>
            </a:r>
            <a:r>
              <a:rPr lang="th-TH" sz="4400" b="1" dirty="0">
                <a:cs typeface="+mj-cs"/>
              </a:rPr>
              <a:t>. </a:t>
            </a:r>
            <a:r>
              <a:rPr lang="th-TH" sz="4400" b="1" dirty="0">
                <a:solidFill>
                  <a:schemeClr val="tx1"/>
                </a:solidFill>
                <a:cs typeface="+mj-cs"/>
              </a:rPr>
              <a:t>จ่ายเพิ่มได้อีก  </a:t>
            </a:r>
            <a:r>
              <a:rPr lang="th-TH" sz="4400" b="1" dirty="0" smtClean="0">
                <a:solidFill>
                  <a:schemeClr val="tx1"/>
                </a:solidFill>
                <a:cs typeface="+mj-cs"/>
              </a:rPr>
              <a:t>รวม</a:t>
            </a:r>
            <a:r>
              <a:rPr lang="th-TH" sz="4400" b="1" dirty="0">
                <a:solidFill>
                  <a:schemeClr val="tx1"/>
                </a:solidFill>
                <a:cs typeface="+mj-cs"/>
              </a:rPr>
              <a:t>ไม่เกิน  300,000 บาท </a:t>
            </a:r>
          </a:p>
          <a:p>
            <a:r>
              <a:rPr lang="th-TH" sz="4400" b="1" dirty="0">
                <a:solidFill>
                  <a:schemeClr val="tx1"/>
                </a:solidFill>
                <a:cs typeface="+mj-cs"/>
              </a:rPr>
              <a:t>    </a:t>
            </a:r>
            <a:r>
              <a:rPr lang="th-TH" sz="4400" b="1" dirty="0" smtClean="0">
                <a:solidFill>
                  <a:schemeClr val="tx1"/>
                </a:solidFill>
                <a:cs typeface="+mj-cs"/>
              </a:rPr>
              <a:t>   </a:t>
            </a:r>
            <a:r>
              <a:rPr lang="th-TH" sz="4400" b="1" dirty="0">
                <a:solidFill>
                  <a:schemeClr val="tx1"/>
                </a:solidFill>
                <a:cs typeface="+mj-cs"/>
              </a:rPr>
              <a:t>สำหรับการเจ็บป่วยมีลักษณะ  ดังนี้</a:t>
            </a:r>
          </a:p>
          <a:p>
            <a:r>
              <a:rPr lang="th-TH" sz="4000" b="1" dirty="0">
                <a:solidFill>
                  <a:schemeClr val="tx1"/>
                </a:solidFill>
                <a:cs typeface="+mj-cs"/>
              </a:rPr>
              <a:t>    </a:t>
            </a:r>
            <a:r>
              <a:rPr lang="th-TH" sz="4000" b="1" dirty="0" smtClean="0">
                <a:solidFill>
                  <a:schemeClr val="tx1"/>
                </a:solidFill>
                <a:cs typeface="+mj-cs"/>
              </a:rPr>
              <a:t>   </a:t>
            </a:r>
            <a:r>
              <a:rPr lang="th-TH" sz="4000" b="1" dirty="0">
                <a:solidFill>
                  <a:schemeClr val="tx1"/>
                </a:solidFill>
                <a:cs typeface="+mj-cs"/>
              </a:rPr>
              <a:t>(1) </a:t>
            </a:r>
            <a:r>
              <a:rPr lang="th-TH" sz="4000" b="1" dirty="0" smtClean="0">
                <a:solidFill>
                  <a:schemeClr val="tx1"/>
                </a:solidFill>
                <a:cs typeface="+mj-cs"/>
              </a:rPr>
              <a:t>ข้อ </a:t>
            </a:r>
            <a:r>
              <a:rPr lang="th-TH" sz="4000" b="1" dirty="0">
                <a:solidFill>
                  <a:schemeClr val="tx1"/>
                </a:solidFill>
                <a:cs typeface="+mj-cs"/>
              </a:rPr>
              <a:t>2 (1) ถึง (6)  </a:t>
            </a:r>
            <a:r>
              <a:rPr lang="th-TH" sz="4000" b="1" dirty="0" smtClean="0">
                <a:solidFill>
                  <a:schemeClr val="tx1"/>
                </a:solidFill>
                <a:cs typeface="+mj-cs"/>
              </a:rPr>
              <a:t>สอง</a:t>
            </a:r>
            <a:r>
              <a:rPr lang="th-TH" sz="4000" b="1" dirty="0">
                <a:solidFill>
                  <a:schemeClr val="tx1"/>
                </a:solidFill>
                <a:cs typeface="+mj-cs"/>
              </a:rPr>
              <a:t>รายการขึ้นไป</a:t>
            </a:r>
          </a:p>
          <a:p>
            <a:r>
              <a:rPr lang="th-TH" sz="4000" b="1" dirty="0">
                <a:solidFill>
                  <a:schemeClr val="tx1"/>
                </a:solidFill>
                <a:cs typeface="+mj-cs"/>
              </a:rPr>
              <a:t>   </a:t>
            </a:r>
            <a:r>
              <a:rPr lang="th-TH" sz="4000" b="1" dirty="0" smtClean="0">
                <a:solidFill>
                  <a:schemeClr val="tx1"/>
                </a:solidFill>
                <a:cs typeface="+mj-cs"/>
              </a:rPr>
              <a:t>    </a:t>
            </a:r>
            <a:r>
              <a:rPr lang="th-TH" sz="4000" b="1" dirty="0">
                <a:solidFill>
                  <a:schemeClr val="tx1"/>
                </a:solidFill>
                <a:cs typeface="+mj-cs"/>
              </a:rPr>
              <a:t>(2) </a:t>
            </a:r>
            <a:r>
              <a:rPr lang="th-TH" sz="4000" b="1" dirty="0" smtClean="0">
                <a:solidFill>
                  <a:schemeClr val="tx1"/>
                </a:solidFill>
                <a:cs typeface="+mj-cs"/>
              </a:rPr>
              <a:t>ข้อ </a:t>
            </a:r>
            <a:r>
              <a:rPr lang="th-TH" sz="4000" b="1" dirty="0">
                <a:solidFill>
                  <a:schemeClr val="tx1"/>
                </a:solidFill>
                <a:cs typeface="+mj-cs"/>
              </a:rPr>
              <a:t>2 (1) ถึง (6)  </a:t>
            </a:r>
            <a:r>
              <a:rPr lang="th-TH" sz="4000" b="1" dirty="0" smtClean="0">
                <a:solidFill>
                  <a:schemeClr val="tx1"/>
                </a:solidFill>
                <a:cs typeface="+mj-cs"/>
              </a:rPr>
              <a:t>ใช้</a:t>
            </a:r>
            <a:r>
              <a:rPr lang="th-TH" sz="4000" b="1" dirty="0">
                <a:solidFill>
                  <a:schemeClr val="tx1"/>
                </a:solidFill>
                <a:cs typeface="+mj-cs"/>
              </a:rPr>
              <a:t>เครื่องช่วย</a:t>
            </a:r>
            <a:r>
              <a:rPr lang="th-TH" sz="4000" b="1" dirty="0" smtClean="0">
                <a:solidFill>
                  <a:schemeClr val="tx1"/>
                </a:solidFill>
                <a:cs typeface="+mj-cs"/>
              </a:rPr>
              <a:t>หายใจ</a:t>
            </a:r>
          </a:p>
          <a:p>
            <a:r>
              <a:rPr lang="th-TH" sz="4000" b="1" dirty="0">
                <a:solidFill>
                  <a:schemeClr val="tx1"/>
                </a:solidFill>
                <a:cs typeface="+mj-cs"/>
              </a:rPr>
              <a:t> </a:t>
            </a:r>
            <a:r>
              <a:rPr lang="th-TH" sz="4000" b="1" dirty="0" smtClean="0">
                <a:solidFill>
                  <a:schemeClr val="tx1"/>
                </a:solidFill>
                <a:cs typeface="+mj-cs"/>
              </a:rPr>
              <a:t>            หรือ</a:t>
            </a:r>
            <a:r>
              <a:rPr lang="th-TH" sz="4000" b="1" dirty="0">
                <a:solidFill>
                  <a:schemeClr val="tx1"/>
                </a:solidFill>
                <a:cs typeface="+mj-cs"/>
              </a:rPr>
              <a:t>ต้องพักรักษา</a:t>
            </a:r>
            <a:r>
              <a:rPr lang="th-TH" sz="4000" b="1" dirty="0" smtClean="0">
                <a:solidFill>
                  <a:schemeClr val="tx1"/>
                </a:solidFill>
                <a:cs typeface="+mj-cs"/>
              </a:rPr>
              <a:t>ตัวอยู่</a:t>
            </a:r>
            <a:r>
              <a:rPr lang="th-TH" sz="4000" b="1" dirty="0">
                <a:solidFill>
                  <a:schemeClr val="tx1"/>
                </a:solidFill>
                <a:cs typeface="+mj-cs"/>
              </a:rPr>
              <a:t>ในหอผู้ป่วยหนัก </a:t>
            </a:r>
            <a:r>
              <a:rPr lang="th-TH" sz="4000" b="1" dirty="0" smtClean="0">
                <a:solidFill>
                  <a:schemeClr val="tx1"/>
                </a:solidFill>
                <a:cs typeface="+mj-cs"/>
              </a:rPr>
              <a:t>/วิกฤต/</a:t>
            </a:r>
          </a:p>
          <a:p>
            <a:r>
              <a:rPr lang="th-TH" sz="4000" b="1" dirty="0">
                <a:solidFill>
                  <a:schemeClr val="tx1"/>
                </a:solidFill>
                <a:cs typeface="+mj-cs"/>
              </a:rPr>
              <a:t> </a:t>
            </a:r>
            <a:r>
              <a:rPr lang="th-TH" sz="4000" b="1" dirty="0" smtClean="0">
                <a:solidFill>
                  <a:schemeClr val="tx1"/>
                </a:solidFill>
                <a:cs typeface="+mj-cs"/>
              </a:rPr>
              <a:t>            ผู้ป่วยไฟ</a:t>
            </a:r>
            <a:r>
              <a:rPr lang="th-TH" sz="4000" b="1" dirty="0">
                <a:solidFill>
                  <a:schemeClr val="tx1"/>
                </a:solidFill>
                <a:cs typeface="+mj-cs"/>
              </a:rPr>
              <a:t>ไหม้ </a:t>
            </a:r>
            <a:r>
              <a:rPr lang="th-TH" sz="4000" b="1" dirty="0" smtClean="0">
                <a:solidFill>
                  <a:schemeClr val="tx1"/>
                </a:solidFill>
                <a:cs typeface="+mj-cs"/>
              </a:rPr>
              <a:t>/น้ำ</a:t>
            </a:r>
            <a:r>
              <a:rPr lang="th-TH" sz="4000" b="1" dirty="0">
                <a:solidFill>
                  <a:schemeClr val="tx1"/>
                </a:solidFill>
                <a:cs typeface="+mj-cs"/>
              </a:rPr>
              <a:t>ร้อนลวก  </a:t>
            </a:r>
            <a:r>
              <a:rPr lang="th-TH" sz="4000" b="1" u="sng" dirty="0">
                <a:solidFill>
                  <a:schemeClr val="tx1"/>
                </a:solidFill>
                <a:cs typeface="+mj-cs"/>
              </a:rPr>
              <a:t>ตั้งแต่  20 วันขึ้น</a:t>
            </a:r>
            <a:r>
              <a:rPr lang="th-TH" sz="4000" b="1" u="sng" dirty="0" smtClean="0">
                <a:solidFill>
                  <a:schemeClr val="tx1"/>
                </a:solidFill>
                <a:cs typeface="+mj-cs"/>
              </a:rPr>
              <a:t>ไป</a:t>
            </a:r>
          </a:p>
          <a:p>
            <a:endParaRPr lang="en-US" sz="4000" b="1" u="sng" dirty="0">
              <a:solidFill>
                <a:srgbClr val="C00000"/>
              </a:solidFill>
              <a:cs typeface="+mj-cs"/>
            </a:endParaRPr>
          </a:p>
        </p:txBody>
      </p:sp>
      <p:pic>
        <p:nvPicPr>
          <p:cNvPr id="11266" name="Picture 2" descr="C:\Users\lareenat\Downloads\broken-1295776__3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5229200"/>
            <a:ext cx="72008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818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-144016" y="-171400"/>
            <a:ext cx="9396536" cy="11521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กฎกระทรวงฯ  (ต่อ)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-144016" y="980728"/>
            <a:ext cx="9396536" cy="6192688"/>
          </a:xfrm>
          <a:prstGeom prst="roundRect">
            <a:avLst>
              <a:gd name="adj" fmla="val 281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 smtClean="0"/>
              <a:t>   </a:t>
            </a:r>
            <a:r>
              <a:rPr lang="th-TH" sz="4400" b="1" dirty="0" smtClean="0"/>
              <a:t> </a:t>
            </a:r>
            <a:r>
              <a:rPr lang="th-TH" sz="4000" b="1" dirty="0">
                <a:cs typeface="+mj-cs"/>
              </a:rPr>
              <a:t>(</a:t>
            </a:r>
            <a:r>
              <a:rPr lang="th-TH" sz="4000" b="1" dirty="0">
                <a:solidFill>
                  <a:schemeClr val="tx1"/>
                </a:solidFill>
                <a:cs typeface="+mj-cs"/>
              </a:rPr>
              <a:t>3) </a:t>
            </a:r>
            <a:r>
              <a:rPr lang="th-TH" sz="4000" b="1" dirty="0" smtClean="0">
                <a:solidFill>
                  <a:schemeClr val="tx1"/>
                </a:solidFill>
                <a:cs typeface="+mj-cs"/>
              </a:rPr>
              <a:t>ระบบสมอง/ไข</a:t>
            </a:r>
            <a:r>
              <a:rPr lang="th-TH" sz="4000" b="1" dirty="0">
                <a:solidFill>
                  <a:schemeClr val="tx1"/>
                </a:solidFill>
                <a:cs typeface="+mj-cs"/>
              </a:rPr>
              <a:t>สัน</a:t>
            </a:r>
            <a:r>
              <a:rPr lang="th-TH" sz="4000" b="1" dirty="0" smtClean="0">
                <a:solidFill>
                  <a:schemeClr val="tx1"/>
                </a:solidFill>
                <a:cs typeface="+mj-cs"/>
              </a:rPr>
              <a:t>หลัง ต้องรักษา </a:t>
            </a:r>
            <a:r>
              <a:rPr lang="th-TH" sz="4000" b="1" u="sng" dirty="0" smtClean="0">
                <a:solidFill>
                  <a:schemeClr val="tx1"/>
                </a:solidFill>
                <a:cs typeface="+mj-cs"/>
              </a:rPr>
              <a:t> </a:t>
            </a:r>
            <a:r>
              <a:rPr lang="th-TH" sz="4000" b="1" u="sng" dirty="0">
                <a:solidFill>
                  <a:schemeClr val="tx1"/>
                </a:solidFill>
                <a:cs typeface="+mj-cs"/>
              </a:rPr>
              <a:t>30 วันติดต่อกัน</a:t>
            </a:r>
          </a:p>
          <a:p>
            <a:r>
              <a:rPr lang="th-TH" sz="4000" b="1" dirty="0">
                <a:cs typeface="+mj-cs"/>
              </a:rPr>
              <a:t>   </a:t>
            </a:r>
            <a:r>
              <a:rPr lang="th-TH" sz="4000" b="1" dirty="0" smtClean="0">
                <a:cs typeface="+mj-cs"/>
              </a:rPr>
              <a:t> </a:t>
            </a:r>
            <a:r>
              <a:rPr lang="th-TH" sz="4000" b="1" dirty="0">
                <a:cs typeface="+mj-cs"/>
              </a:rPr>
              <a:t>(4) </a:t>
            </a:r>
            <a:r>
              <a:rPr lang="th-TH" sz="4000" b="1" dirty="0" smtClean="0">
                <a:cs typeface="+mj-cs"/>
              </a:rPr>
              <a:t>รุนแรง</a:t>
            </a:r>
            <a:r>
              <a:rPr lang="th-TH" sz="4000" b="1" dirty="0">
                <a:cs typeface="+mj-cs"/>
              </a:rPr>
              <a:t>หรือ</a:t>
            </a:r>
            <a:r>
              <a:rPr lang="th-TH" sz="4000" b="1" dirty="0" smtClean="0">
                <a:cs typeface="+mj-cs"/>
              </a:rPr>
              <a:t>เรื้อรัง   ตาม ข้อ </a:t>
            </a:r>
            <a:r>
              <a:rPr lang="th-TH" sz="4000" b="1" dirty="0">
                <a:cs typeface="+mj-cs"/>
              </a:rPr>
              <a:t>2 (7)</a:t>
            </a:r>
          </a:p>
          <a:p>
            <a:r>
              <a:rPr lang="th-TH" sz="4000" b="1" dirty="0">
                <a:cs typeface="+mj-cs"/>
              </a:rPr>
              <a:t>             (ก) เป็นผลให้อวัยวะสำคัญล้มเหลว</a:t>
            </a:r>
          </a:p>
          <a:p>
            <a:r>
              <a:rPr lang="th-TH" sz="4000" b="1" dirty="0">
                <a:cs typeface="+mj-cs"/>
              </a:rPr>
              <a:t>             (ข) กรณีอื่นนอกจาก (ก) ให้เป็นไปตาม</a:t>
            </a:r>
            <a:r>
              <a:rPr lang="th-TH" sz="4000" b="1" dirty="0" err="1">
                <a:cs typeface="+mj-cs"/>
              </a:rPr>
              <a:t>ความเห็นคกพ</a:t>
            </a:r>
            <a:r>
              <a:rPr lang="th-TH" sz="4000" b="1" dirty="0">
                <a:cs typeface="+mj-cs"/>
              </a:rPr>
              <a:t>. </a:t>
            </a:r>
            <a:endParaRPr lang="th-TH" sz="4000" b="1" dirty="0" smtClean="0">
              <a:cs typeface="+mj-cs"/>
            </a:endParaRPr>
          </a:p>
          <a:p>
            <a:endParaRPr lang="th-TH" sz="4000" b="1" dirty="0">
              <a:cs typeface="+mj-cs"/>
            </a:endParaRPr>
          </a:p>
          <a:p>
            <a:endParaRPr lang="th-TH" sz="4000" b="1" dirty="0" smtClean="0">
              <a:cs typeface="+mj-cs"/>
            </a:endParaRPr>
          </a:p>
          <a:p>
            <a:r>
              <a:rPr lang="th-TH" sz="4000" b="1" dirty="0" smtClean="0">
                <a:cs typeface="+mj-cs"/>
              </a:rPr>
              <a:t> </a:t>
            </a:r>
            <a:endParaRPr lang="en-US" sz="4000" b="1" u="sng" dirty="0">
              <a:solidFill>
                <a:srgbClr val="002060"/>
              </a:solidFill>
              <a:cs typeface="+mj-cs"/>
            </a:endParaRPr>
          </a:p>
        </p:txBody>
      </p:sp>
      <p:pic>
        <p:nvPicPr>
          <p:cNvPr id="11266" name="Picture 2" descr="C:\Users\lareenat\Downloads\broken-1295776__3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373216"/>
            <a:ext cx="72008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072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-252536" y="-171400"/>
            <a:ext cx="9649072" cy="11521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กฎกระทรวงฯ  (ต่อ)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-252536" y="980728"/>
            <a:ext cx="9649072" cy="5832648"/>
          </a:xfrm>
          <a:prstGeom prst="roundRect">
            <a:avLst>
              <a:gd name="adj" fmla="val 281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4000" b="1" dirty="0" smtClean="0">
              <a:cs typeface="+mj-cs"/>
            </a:endParaRPr>
          </a:p>
          <a:p>
            <a:r>
              <a:rPr lang="th-TH" sz="4000" b="1" dirty="0" smtClean="0">
                <a:cs typeface="+mj-cs"/>
              </a:rPr>
              <a:t>  </a:t>
            </a:r>
            <a:endParaRPr lang="th-TH" sz="4000" b="1" dirty="0">
              <a:cs typeface="+mj-cs"/>
            </a:endParaRPr>
          </a:p>
          <a:p>
            <a:r>
              <a:rPr lang="th-TH" sz="4000" b="1" dirty="0" smtClean="0">
                <a:cs typeface="+mj-cs"/>
              </a:rPr>
              <a:t>  4. เบิกได้อีก รวมไม่เกิน </a:t>
            </a:r>
            <a:r>
              <a:rPr lang="th-TH" sz="4000" b="1" dirty="0" smtClean="0">
                <a:solidFill>
                  <a:schemeClr val="tx1"/>
                </a:solidFill>
                <a:cs typeface="+mj-cs"/>
              </a:rPr>
              <a:t>500,000</a:t>
            </a:r>
            <a:r>
              <a:rPr lang="th-TH" sz="4000" b="1" dirty="0" smtClean="0">
                <a:solidFill>
                  <a:srgbClr val="C00000"/>
                </a:solidFill>
                <a:cs typeface="+mj-cs"/>
              </a:rPr>
              <a:t> </a:t>
            </a:r>
            <a:r>
              <a:rPr lang="th-TH" sz="4000" b="1" dirty="0" smtClean="0">
                <a:cs typeface="+mj-cs"/>
              </a:rPr>
              <a:t>บาท</a:t>
            </a:r>
            <a:r>
              <a:rPr lang="th-TH" sz="4400" b="1" dirty="0" smtClean="0"/>
              <a:t> </a:t>
            </a:r>
          </a:p>
          <a:p>
            <a:r>
              <a:rPr lang="th-TH" sz="4400" b="1" dirty="0" smtClean="0">
                <a:solidFill>
                  <a:schemeClr val="tx1"/>
                </a:solidFill>
                <a:cs typeface="+mj-cs"/>
              </a:rPr>
              <a:t>      </a:t>
            </a:r>
            <a:r>
              <a:rPr lang="th-TH" sz="4000" b="1" dirty="0" smtClean="0">
                <a:solidFill>
                  <a:schemeClr val="tx1"/>
                </a:solidFill>
                <a:cs typeface="+mj-cs"/>
              </a:rPr>
              <a:t>ตามความเห็นของคณะกรรมการการแพทย์(</a:t>
            </a:r>
            <a:r>
              <a:rPr lang="th-TH" sz="4000" b="1" dirty="0" err="1" smtClean="0">
                <a:solidFill>
                  <a:schemeClr val="tx1"/>
                </a:solidFill>
                <a:cs typeface="+mj-cs"/>
              </a:rPr>
              <a:t>คกพ</a:t>
            </a:r>
            <a:r>
              <a:rPr lang="th-TH" sz="4000" b="1" dirty="0" smtClean="0">
                <a:solidFill>
                  <a:schemeClr val="tx1"/>
                </a:solidFill>
                <a:cs typeface="+mj-cs"/>
              </a:rPr>
              <a:t>.)</a:t>
            </a:r>
          </a:p>
          <a:p>
            <a:r>
              <a:rPr lang="th-TH" sz="4000" b="1" dirty="0" smtClean="0">
                <a:solidFill>
                  <a:schemeClr val="tx1"/>
                </a:solidFill>
                <a:cs typeface="+mj-cs"/>
              </a:rPr>
              <a:t>  5. เบิกได้อีก  รวมไม่เกิน 1,000,000 บาท</a:t>
            </a:r>
          </a:p>
          <a:p>
            <a:r>
              <a:rPr lang="th-TH" sz="4000" b="1" dirty="0" smtClean="0">
                <a:solidFill>
                  <a:schemeClr val="tx1"/>
                </a:solidFill>
                <a:cs typeface="+mj-cs"/>
              </a:rPr>
              <a:t>      </a:t>
            </a:r>
            <a:r>
              <a:rPr lang="th-TH" sz="4000" b="1" dirty="0">
                <a:solidFill>
                  <a:schemeClr val="tx1"/>
                </a:solidFill>
                <a:cs typeface="+mj-cs"/>
              </a:rPr>
              <a:t>ตามความเห็นของ</a:t>
            </a:r>
            <a:r>
              <a:rPr lang="th-TH" sz="4000" b="1" dirty="0" err="1">
                <a:solidFill>
                  <a:schemeClr val="tx1"/>
                </a:solidFill>
                <a:cs typeface="+mj-cs"/>
              </a:rPr>
              <a:t>คกพ</a:t>
            </a:r>
            <a:r>
              <a:rPr lang="th-TH" sz="4000" b="1" dirty="0">
                <a:solidFill>
                  <a:schemeClr val="tx1"/>
                </a:solidFill>
                <a:cs typeface="+mj-cs"/>
              </a:rPr>
              <a:t>. และโดยความเห็นชอบของ </a:t>
            </a:r>
            <a:r>
              <a:rPr lang="th-TH" sz="4000" b="1" dirty="0" err="1">
                <a:solidFill>
                  <a:schemeClr val="tx1"/>
                </a:solidFill>
                <a:cs typeface="+mj-cs"/>
              </a:rPr>
              <a:t>คกท</a:t>
            </a:r>
            <a:r>
              <a:rPr lang="th-TH" sz="4000" b="1" dirty="0">
                <a:solidFill>
                  <a:schemeClr val="tx1"/>
                </a:solidFill>
                <a:cs typeface="+mj-cs"/>
              </a:rPr>
              <a:t>.</a:t>
            </a:r>
          </a:p>
          <a:p>
            <a:r>
              <a:rPr lang="th-TH" sz="4000" b="1" dirty="0" smtClean="0">
                <a:solidFill>
                  <a:schemeClr val="tx1"/>
                </a:solidFill>
                <a:latin typeface="Angsana New" pitchFamily="18" charset="-34"/>
                <a:cs typeface="+mj-cs"/>
              </a:rPr>
              <a:t>  6</a:t>
            </a:r>
            <a:r>
              <a:rPr lang="th-TH" sz="4000" b="1" dirty="0">
                <a:solidFill>
                  <a:schemeClr val="tx1"/>
                </a:solidFill>
                <a:latin typeface="Angsana New" pitchFamily="18" charset="-34"/>
                <a:cs typeface="+mj-cs"/>
              </a:rPr>
              <a:t>. เบิกได้อีก </a:t>
            </a:r>
            <a:r>
              <a:rPr lang="th-TH" sz="4000" b="1" dirty="0" smtClean="0">
                <a:solidFill>
                  <a:schemeClr val="tx1"/>
                </a:solidFill>
                <a:latin typeface="Angsana New" pitchFamily="18" charset="-34"/>
                <a:cs typeface="+mj-cs"/>
              </a:rPr>
              <a:t>รวมไม่</a:t>
            </a:r>
            <a:r>
              <a:rPr lang="th-TH" sz="4000" b="1" dirty="0">
                <a:solidFill>
                  <a:schemeClr val="tx1"/>
                </a:solidFill>
                <a:latin typeface="Angsana New" pitchFamily="18" charset="-34"/>
                <a:cs typeface="+mj-cs"/>
              </a:rPr>
              <a:t>เกิน 2,000,000 บาท</a:t>
            </a:r>
          </a:p>
          <a:p>
            <a:r>
              <a:rPr lang="th-TH" sz="4000" b="1" dirty="0">
                <a:solidFill>
                  <a:schemeClr val="tx1"/>
                </a:solidFill>
                <a:latin typeface="Angsana New" pitchFamily="18" charset="-34"/>
                <a:cs typeface="+mj-cs"/>
              </a:rPr>
              <a:t>      </a:t>
            </a:r>
            <a:r>
              <a:rPr lang="th-TH" sz="4000" b="1" dirty="0" smtClean="0">
                <a:solidFill>
                  <a:schemeClr val="tx1"/>
                </a:solidFill>
                <a:latin typeface="Angsana New" pitchFamily="18" charset="-34"/>
                <a:cs typeface="+mj-cs"/>
              </a:rPr>
              <a:t>   ต้อง</a:t>
            </a:r>
            <a:r>
              <a:rPr lang="th-TH" sz="4000" b="1" dirty="0">
                <a:solidFill>
                  <a:schemeClr val="tx1"/>
                </a:solidFill>
                <a:latin typeface="Angsana New" pitchFamily="18" charset="-34"/>
                <a:cs typeface="+mj-cs"/>
              </a:rPr>
              <a:t>ได้รับการรักษาที่ รพ.ของรัฐ  </a:t>
            </a:r>
          </a:p>
          <a:p>
            <a:r>
              <a:rPr lang="th-TH" sz="4000" b="1" dirty="0">
                <a:solidFill>
                  <a:schemeClr val="tx1"/>
                </a:solidFill>
                <a:latin typeface="Angsana New" pitchFamily="18" charset="-34"/>
                <a:cs typeface="+mj-cs"/>
              </a:rPr>
              <a:t>      </a:t>
            </a:r>
            <a:r>
              <a:rPr lang="th-TH" sz="4000" b="1" dirty="0" smtClean="0">
                <a:solidFill>
                  <a:schemeClr val="tx1"/>
                </a:solidFill>
                <a:latin typeface="Angsana New" pitchFamily="18" charset="-34"/>
                <a:cs typeface="+mj-cs"/>
              </a:rPr>
              <a:t>   </a:t>
            </a:r>
            <a:r>
              <a:rPr lang="th-TH" sz="4000" b="1" dirty="0">
                <a:solidFill>
                  <a:schemeClr val="tx1"/>
                </a:solidFill>
                <a:latin typeface="Angsana New" pitchFamily="18" charset="-34"/>
                <a:cs typeface="+mj-cs"/>
              </a:rPr>
              <a:t>หรือ รพ.เอกชน และรักษาต่อ รพ.ของรัฐ      </a:t>
            </a:r>
          </a:p>
          <a:p>
            <a:r>
              <a:rPr lang="th-TH" sz="4000" b="1" dirty="0">
                <a:solidFill>
                  <a:schemeClr val="tx1"/>
                </a:solidFill>
                <a:latin typeface="Angsana New" pitchFamily="18" charset="-34"/>
                <a:cs typeface="+mj-cs"/>
              </a:rPr>
              <a:t>    ตามความเห็นของ </a:t>
            </a:r>
            <a:r>
              <a:rPr lang="th-TH" sz="4000" b="1" dirty="0" err="1">
                <a:solidFill>
                  <a:schemeClr val="tx1"/>
                </a:solidFill>
                <a:latin typeface="Angsana New" pitchFamily="18" charset="-34"/>
                <a:cs typeface="+mj-cs"/>
              </a:rPr>
              <a:t>คกพ</a:t>
            </a:r>
            <a:r>
              <a:rPr lang="th-TH" sz="4000" b="1" dirty="0">
                <a:solidFill>
                  <a:schemeClr val="tx1"/>
                </a:solidFill>
                <a:latin typeface="Angsana New" pitchFamily="18" charset="-34"/>
                <a:cs typeface="+mj-cs"/>
              </a:rPr>
              <a:t>. และโดยความเห็นชอบของ </a:t>
            </a:r>
            <a:r>
              <a:rPr lang="th-TH" sz="4000" b="1" dirty="0" err="1" smtClean="0">
                <a:solidFill>
                  <a:schemeClr val="tx1"/>
                </a:solidFill>
                <a:latin typeface="Angsana New" pitchFamily="18" charset="-34"/>
                <a:cs typeface="+mj-cs"/>
              </a:rPr>
              <a:t>คกท</a:t>
            </a:r>
            <a:r>
              <a:rPr lang="th-TH" sz="4000" b="1" dirty="0" smtClean="0">
                <a:solidFill>
                  <a:schemeClr val="tx1"/>
                </a:solidFill>
                <a:latin typeface="Angsana New" pitchFamily="18" charset="-34"/>
                <a:cs typeface="+mj-cs"/>
              </a:rPr>
              <a:t>.</a:t>
            </a:r>
            <a:endParaRPr lang="en-US" sz="4000" b="1" dirty="0" smtClean="0">
              <a:solidFill>
                <a:schemeClr val="tx1"/>
              </a:solidFill>
              <a:latin typeface="Angsana New" pitchFamily="18" charset="-34"/>
              <a:cs typeface="+mj-cs"/>
            </a:endParaRPr>
          </a:p>
          <a:p>
            <a:endParaRPr lang="en-US" sz="4000" b="1" dirty="0">
              <a:solidFill>
                <a:srgbClr val="00B050"/>
              </a:solidFill>
              <a:latin typeface="Angsana New" pitchFamily="18" charset="-34"/>
              <a:cs typeface="+mj-cs"/>
            </a:endParaRPr>
          </a:p>
          <a:p>
            <a:endParaRPr lang="en-US" sz="4400" b="1" dirty="0"/>
          </a:p>
        </p:txBody>
      </p:sp>
      <p:pic>
        <p:nvPicPr>
          <p:cNvPr id="11266" name="Picture 2" descr="C:\Users\lareenat\Downloads\broken-1295776__3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5229200"/>
            <a:ext cx="72008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5499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2001034"/>
            <a:ext cx="3384376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4000" dirty="0" smtClean="0">
                <a:latin typeface="LilyUPC" pitchFamily="34" charset="-34"/>
                <a:cs typeface="LilyUPC" pitchFamily="34" charset="-34"/>
              </a:rPr>
              <a:t> 1. กรณีหยุดงาน</a:t>
            </a:r>
            <a:endParaRPr lang="en-US" sz="4000" dirty="0"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55072" y="2001034"/>
            <a:ext cx="340536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4000" dirty="0" smtClean="0">
                <a:latin typeface="LilyUPC" pitchFamily="34" charset="-34"/>
                <a:cs typeface="LilyUPC" pitchFamily="34" charset="-34"/>
              </a:rPr>
              <a:t> 2.  กรณีสูญเสียอวัยวะ</a:t>
            </a:r>
            <a:endParaRPr lang="en-US" sz="4000" dirty="0">
              <a:latin typeface="LilyUPC" pitchFamily="34" charset="-34"/>
              <a:cs typeface="LilyUPC" pitchFamily="34" charset="-34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499992" y="1568986"/>
            <a:ext cx="0" cy="4740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C:\Users\lareenat\Downloads\images (4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52937"/>
            <a:ext cx="3384376" cy="2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lareenat\Downloads\images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22938" y="2203672"/>
            <a:ext cx="2069630" cy="340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39552" y="5108991"/>
            <a:ext cx="3456384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3600" b="1" dirty="0" smtClean="0"/>
              <a:t> จ่าย 70 </a:t>
            </a:r>
            <a:r>
              <a:rPr lang="en-US" sz="3600" b="1" dirty="0" smtClean="0"/>
              <a:t>% </a:t>
            </a:r>
            <a:r>
              <a:rPr lang="th-TH" sz="3600" b="1" dirty="0" smtClean="0"/>
              <a:t>ของค่าจ้าง      </a:t>
            </a:r>
          </a:p>
          <a:p>
            <a:r>
              <a:rPr lang="th-TH" sz="3600" b="1" dirty="0"/>
              <a:t> </a:t>
            </a:r>
            <a:r>
              <a:rPr lang="th-TH" sz="3600" b="1" dirty="0" smtClean="0"/>
              <a:t> รายเดือน ไม่เกิน 1 ปี </a:t>
            </a:r>
            <a:endParaRPr lang="en-US" sz="3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004048" y="5108991"/>
            <a:ext cx="3456384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3600" b="1" dirty="0" smtClean="0"/>
              <a:t> จ่าย 70 </a:t>
            </a:r>
            <a:r>
              <a:rPr lang="en-US" sz="3600" b="1" dirty="0" smtClean="0"/>
              <a:t>% </a:t>
            </a:r>
            <a:r>
              <a:rPr lang="th-TH" sz="3600" b="1" dirty="0" smtClean="0"/>
              <a:t>ของค่าจ้าง      </a:t>
            </a:r>
          </a:p>
          <a:p>
            <a:r>
              <a:rPr lang="th-TH" sz="3600" b="1" dirty="0"/>
              <a:t> </a:t>
            </a:r>
            <a:r>
              <a:rPr lang="th-TH" sz="3600" b="1" dirty="0" smtClean="0"/>
              <a:t>รายเดือน ไม่เกิน 10 ปี</a:t>
            </a:r>
            <a:endParaRPr lang="en-US" sz="36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274637"/>
            <a:ext cx="7416824" cy="1282154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th-TH" dirty="0"/>
          </a:p>
        </p:txBody>
      </p:sp>
      <p:sp>
        <p:nvSpPr>
          <p:cNvPr id="7" name="Flowchart: Card 6"/>
          <p:cNvSpPr/>
          <p:nvPr/>
        </p:nvSpPr>
        <p:spPr>
          <a:xfrm>
            <a:off x="1043608" y="399802"/>
            <a:ext cx="6984776" cy="1012974"/>
          </a:xfrm>
          <a:prstGeom prst="flowChartPunchedCar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7200" dirty="0"/>
              <a:t>2. ค่าทดแทน มี 4 กรณี</a:t>
            </a:r>
          </a:p>
        </p:txBody>
      </p:sp>
    </p:spTree>
    <p:extLst>
      <p:ext uri="{BB962C8B-B14F-4D97-AF65-F5344CB8AC3E}">
        <p14:creationId xmlns:p14="http://schemas.microsoft.com/office/powerpoint/2010/main" val="20479336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1857018"/>
            <a:ext cx="3384376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4000" dirty="0" smtClean="0">
                <a:latin typeface="LilyUPC" pitchFamily="34" charset="-34"/>
                <a:cs typeface="LilyUPC" pitchFamily="34" charset="-34"/>
              </a:rPr>
              <a:t> 3.  กรณีทุพพลภาพ</a:t>
            </a:r>
            <a:endParaRPr lang="en-US" sz="4000" dirty="0"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2040" y="1857018"/>
            <a:ext cx="3312368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4000" dirty="0" smtClean="0">
                <a:latin typeface="LilyUPC" pitchFamily="34" charset="-34"/>
                <a:cs typeface="LilyUPC" pitchFamily="34" charset="-34"/>
              </a:rPr>
              <a:t>  4.  กรณีตาย</a:t>
            </a:r>
            <a:endParaRPr lang="en-US" sz="4000" dirty="0">
              <a:latin typeface="LilyUPC" pitchFamily="34" charset="-34"/>
              <a:cs typeface="LilyUPC" pitchFamily="34" charset="-34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427984" y="1484784"/>
            <a:ext cx="0" cy="51723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C:\Users\lareenat\Downloads\patient-care-1874756__3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08920"/>
            <a:ext cx="331236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lareenat\Downloads\patient-care-1874746_960_7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80928"/>
            <a:ext cx="3384375" cy="225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5253007"/>
            <a:ext cx="3456384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3600" b="1" dirty="0" smtClean="0"/>
              <a:t> จ่าย 70 </a:t>
            </a:r>
            <a:r>
              <a:rPr lang="en-US" sz="3600" b="1" dirty="0" smtClean="0"/>
              <a:t>% </a:t>
            </a:r>
            <a:r>
              <a:rPr lang="th-TH" sz="3600" b="1" dirty="0" smtClean="0"/>
              <a:t>ของค่าจ้าง      </a:t>
            </a:r>
          </a:p>
          <a:p>
            <a:r>
              <a:rPr lang="th-TH" sz="3600" b="1" dirty="0"/>
              <a:t> </a:t>
            </a:r>
            <a:r>
              <a:rPr lang="th-TH" sz="3600" b="1" dirty="0" smtClean="0"/>
              <a:t> รายเดือน  ตลอดชีวิต</a:t>
            </a:r>
            <a:endParaRPr lang="en-US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860032" y="5253007"/>
            <a:ext cx="3456384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3600" b="1" dirty="0" smtClean="0"/>
              <a:t> จ่าย 70 </a:t>
            </a:r>
            <a:r>
              <a:rPr lang="en-US" sz="3600" b="1" dirty="0" smtClean="0"/>
              <a:t>% </a:t>
            </a:r>
            <a:r>
              <a:rPr lang="th-TH" sz="3600" b="1" dirty="0" smtClean="0"/>
              <a:t>ของค่าจ้าง      </a:t>
            </a:r>
          </a:p>
          <a:p>
            <a:r>
              <a:rPr lang="th-TH" sz="3600" b="1" dirty="0"/>
              <a:t> </a:t>
            </a:r>
            <a:r>
              <a:rPr lang="th-TH" sz="3600" b="1" dirty="0" smtClean="0"/>
              <a:t> รายเดือน ไม่เกิน 10 ปี</a:t>
            </a:r>
            <a:endParaRPr lang="en-US" sz="3600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183778"/>
            <a:ext cx="7992888" cy="1301006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th-TH" dirty="0"/>
          </a:p>
        </p:txBody>
      </p:sp>
      <p:sp>
        <p:nvSpPr>
          <p:cNvPr id="5" name="Flowchart: Card 4"/>
          <p:cNvSpPr/>
          <p:nvPr/>
        </p:nvSpPr>
        <p:spPr>
          <a:xfrm>
            <a:off x="683568" y="260648"/>
            <a:ext cx="7704856" cy="1080120"/>
          </a:xfrm>
          <a:prstGeom prst="flowChartPunchedCar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7200" dirty="0"/>
              <a:t>2. ค่าทดแทน มี 4 กรณี (ต่อ)</a:t>
            </a:r>
          </a:p>
        </p:txBody>
      </p:sp>
    </p:spTree>
    <p:extLst>
      <p:ext uri="{BB962C8B-B14F-4D97-AF65-F5344CB8AC3E}">
        <p14:creationId xmlns:p14="http://schemas.microsoft.com/office/powerpoint/2010/main" val="159853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4000" b="1" dirty="0" smtClean="0">
                <a:solidFill>
                  <a:srgbClr val="4584D3"/>
                </a:solidFill>
                <a:latin typeface="Times New Roman" pitchFamily="18" charset="0"/>
              </a:rPr>
              <a:t/>
            </a:r>
            <a:br>
              <a:rPr lang="th-TH" sz="4000" b="1" dirty="0" smtClean="0">
                <a:solidFill>
                  <a:srgbClr val="4584D3"/>
                </a:solidFill>
                <a:latin typeface="Times New Roman" pitchFamily="18" charset="0"/>
              </a:rPr>
            </a:br>
            <a:r>
              <a:rPr lang="th-TH" sz="5000" b="1" dirty="0" smtClean="0">
                <a:solidFill>
                  <a:srgbClr val="FFFF00"/>
                </a:solidFill>
                <a:latin typeface="Times New Roman" pitchFamily="18" charset="0"/>
                <a:cs typeface="+mj-cs"/>
              </a:rPr>
              <a:t>ทายาท หรือผู้มีสิทธิ   กรณีตาย</a:t>
            </a:r>
            <a:r>
              <a:rPr lang="th-TH" sz="5000" b="1" dirty="0">
                <a:solidFill>
                  <a:srgbClr val="FFFF00"/>
                </a:solidFill>
                <a:latin typeface="Times New Roman" pitchFamily="18" charset="0"/>
                <a:cs typeface="+mj-cs"/>
              </a:rPr>
              <a:t/>
            </a:r>
            <a:br>
              <a:rPr lang="th-TH" sz="5000" b="1" dirty="0">
                <a:solidFill>
                  <a:srgbClr val="FFFF00"/>
                </a:solidFill>
                <a:latin typeface="Times New Roman" pitchFamily="18" charset="0"/>
                <a:cs typeface="+mj-cs"/>
              </a:rPr>
            </a:br>
            <a:endParaRPr lang="en-US" sz="5000" dirty="0">
              <a:solidFill>
                <a:srgbClr val="FFFF00"/>
              </a:solidFill>
              <a:cs typeface="+mj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96" y="1196752"/>
            <a:ext cx="9108504" cy="566124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th-TH" sz="2600" b="1" dirty="0" smtClean="0">
              <a:solidFill>
                <a:srgbClr val="C00000"/>
              </a:solidFill>
              <a:latin typeface="Agency FB" pitchFamily="34" charset="0"/>
              <a:cs typeface="FreesiaUPC" pitchFamily="34" charset="-34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th-TH" sz="3500" b="1" dirty="0">
                <a:solidFill>
                  <a:schemeClr val="tx1"/>
                </a:solidFill>
                <a:latin typeface="Agency FB" pitchFamily="34" charset="0"/>
                <a:cs typeface="+mj-cs"/>
              </a:rPr>
              <a:t> </a:t>
            </a:r>
            <a:r>
              <a:rPr lang="th-TH" sz="3500" b="1" dirty="0" smtClean="0">
                <a:solidFill>
                  <a:schemeClr val="tx1"/>
                </a:solidFill>
                <a:latin typeface="Agency FB" pitchFamily="34" charset="0"/>
                <a:cs typeface="+mj-cs"/>
              </a:rPr>
              <a:t> 1</a:t>
            </a:r>
            <a:r>
              <a:rPr lang="th-TH" sz="3500" b="1" dirty="0">
                <a:solidFill>
                  <a:schemeClr val="tx1"/>
                </a:solidFill>
                <a:latin typeface="Agency FB" pitchFamily="34" charset="0"/>
                <a:cs typeface="+mj-cs"/>
              </a:rPr>
              <a:t>. มารดา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th-TH" sz="3500" b="1" dirty="0" smtClean="0">
                <a:solidFill>
                  <a:schemeClr val="tx1"/>
                </a:solidFill>
                <a:latin typeface="Agency FB" pitchFamily="34" charset="0"/>
                <a:cs typeface="+mj-cs"/>
              </a:rPr>
              <a:t>  2</a:t>
            </a:r>
            <a:r>
              <a:rPr lang="th-TH" sz="3500" b="1" dirty="0">
                <a:solidFill>
                  <a:schemeClr val="tx1"/>
                </a:solidFill>
                <a:latin typeface="Agency FB" pitchFamily="34" charset="0"/>
                <a:cs typeface="+mj-cs"/>
              </a:rPr>
              <a:t>. บิดา ชอบด้วยกฎหมาย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th-TH" sz="3500" b="1" dirty="0" smtClean="0">
                <a:solidFill>
                  <a:schemeClr val="tx1"/>
                </a:solidFill>
                <a:latin typeface="Agency FB" pitchFamily="34" charset="0"/>
                <a:cs typeface="+mj-cs"/>
              </a:rPr>
              <a:t>  3</a:t>
            </a:r>
            <a:r>
              <a:rPr lang="th-TH" sz="3500" b="1" dirty="0">
                <a:solidFill>
                  <a:schemeClr val="tx1"/>
                </a:solidFill>
                <a:latin typeface="Agency FB" pitchFamily="34" charset="0"/>
                <a:cs typeface="+mj-cs"/>
              </a:rPr>
              <a:t>. สามี ภรรยา โดยชอบด้วยกฎหมาย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th-TH" sz="3500" b="1" dirty="0" smtClean="0">
                <a:solidFill>
                  <a:schemeClr val="tx1"/>
                </a:solidFill>
                <a:latin typeface="Agency FB" pitchFamily="34" charset="0"/>
                <a:cs typeface="+mj-cs"/>
              </a:rPr>
              <a:t>  4</a:t>
            </a:r>
            <a:r>
              <a:rPr lang="th-TH" sz="3500" b="1" dirty="0">
                <a:solidFill>
                  <a:schemeClr val="tx1"/>
                </a:solidFill>
                <a:latin typeface="Agency FB" pitchFamily="34" charset="0"/>
                <a:cs typeface="+mj-cs"/>
              </a:rPr>
              <a:t>. </a:t>
            </a:r>
            <a:r>
              <a:rPr lang="th-TH" sz="3500" b="1" dirty="0" smtClean="0">
                <a:solidFill>
                  <a:schemeClr val="tx1"/>
                </a:solidFill>
                <a:latin typeface="Agency FB" pitchFamily="34" charset="0"/>
                <a:cs typeface="+mj-cs"/>
              </a:rPr>
              <a:t>บุตรอายุ</a:t>
            </a:r>
            <a:r>
              <a:rPr lang="th-TH" sz="3500" b="1" dirty="0">
                <a:solidFill>
                  <a:schemeClr val="tx1"/>
                </a:solidFill>
                <a:latin typeface="Agency FB" pitchFamily="34" charset="0"/>
                <a:cs typeface="+mj-cs"/>
              </a:rPr>
              <a:t>ต่ำกว่า 18 </a:t>
            </a:r>
            <a:r>
              <a:rPr lang="th-TH" sz="3500" b="1" dirty="0" smtClean="0">
                <a:solidFill>
                  <a:schemeClr val="tx1"/>
                </a:solidFill>
                <a:latin typeface="Agency FB" pitchFamily="34" charset="0"/>
                <a:cs typeface="+mj-cs"/>
              </a:rPr>
              <a:t>ปี ได้รับเงินถึงศึกษาจบปริญญา</a:t>
            </a:r>
            <a:r>
              <a:rPr lang="th-TH" sz="3500" b="1" dirty="0">
                <a:solidFill>
                  <a:schemeClr val="tx1"/>
                </a:solidFill>
                <a:latin typeface="Agency FB" pitchFamily="34" charset="0"/>
                <a:cs typeface="+mj-cs"/>
              </a:rPr>
              <a:t>ตรี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th-TH" sz="3500" b="1" dirty="0" smtClean="0">
                <a:solidFill>
                  <a:schemeClr val="tx1"/>
                </a:solidFill>
                <a:latin typeface="Agency FB" pitchFamily="34" charset="0"/>
                <a:cs typeface="+mj-cs"/>
              </a:rPr>
              <a:t>  5</a:t>
            </a:r>
            <a:r>
              <a:rPr lang="th-TH" sz="3500" b="1" dirty="0">
                <a:solidFill>
                  <a:schemeClr val="tx1"/>
                </a:solidFill>
                <a:latin typeface="Agency FB" pitchFamily="34" charset="0"/>
                <a:cs typeface="+mj-cs"/>
              </a:rPr>
              <a:t>. </a:t>
            </a:r>
            <a:r>
              <a:rPr lang="th-TH" sz="3500" b="1" dirty="0" smtClean="0">
                <a:solidFill>
                  <a:schemeClr val="tx1"/>
                </a:solidFill>
                <a:latin typeface="Agency FB" pitchFamily="34" charset="0"/>
                <a:cs typeface="+mj-cs"/>
              </a:rPr>
              <a:t>บุตรที่อายุ </a:t>
            </a:r>
            <a:r>
              <a:rPr lang="th-TH" sz="3500" b="1" dirty="0">
                <a:solidFill>
                  <a:schemeClr val="tx1"/>
                </a:solidFill>
                <a:latin typeface="Agency FB" pitchFamily="34" charset="0"/>
                <a:cs typeface="+mj-cs"/>
              </a:rPr>
              <a:t>18 ปี </a:t>
            </a:r>
            <a:r>
              <a:rPr lang="th-TH" sz="3500" b="1" u="sng" dirty="0" smtClean="0">
                <a:solidFill>
                  <a:schemeClr val="tx1"/>
                </a:solidFill>
                <a:latin typeface="Agency FB" pitchFamily="34" charset="0"/>
                <a:cs typeface="+mj-cs"/>
              </a:rPr>
              <a:t>อยู่</a:t>
            </a:r>
            <a:r>
              <a:rPr lang="th-TH" sz="3500" b="1" u="sng" dirty="0">
                <a:solidFill>
                  <a:schemeClr val="tx1"/>
                </a:solidFill>
                <a:latin typeface="Agency FB" pitchFamily="34" charset="0"/>
                <a:cs typeface="+mj-cs"/>
              </a:rPr>
              <a:t>ระหว่าง</a:t>
            </a:r>
            <a:r>
              <a:rPr lang="th-TH" sz="3500" b="1" u="sng" dirty="0" smtClean="0">
                <a:solidFill>
                  <a:schemeClr val="tx1"/>
                </a:solidFill>
                <a:latin typeface="Agency FB" pitchFamily="34" charset="0"/>
                <a:cs typeface="+mj-cs"/>
              </a:rPr>
              <a:t>ศึกษา</a:t>
            </a:r>
            <a:r>
              <a:rPr lang="th-TH" sz="3500" b="1" dirty="0" smtClean="0">
                <a:solidFill>
                  <a:schemeClr val="tx1"/>
                </a:solidFill>
                <a:latin typeface="Agency FB" pitchFamily="34" charset="0"/>
                <a:cs typeface="+mj-cs"/>
              </a:rPr>
              <a:t>มีสิทธิรับเงินถึงศึกษาจบปริญญา</a:t>
            </a:r>
            <a:r>
              <a:rPr lang="th-TH" sz="3500" b="1" dirty="0">
                <a:solidFill>
                  <a:schemeClr val="tx1"/>
                </a:solidFill>
                <a:latin typeface="Agency FB" pitchFamily="34" charset="0"/>
                <a:cs typeface="+mj-cs"/>
              </a:rPr>
              <a:t>ตรี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th-TH" sz="3500" b="1" dirty="0" smtClean="0">
                <a:solidFill>
                  <a:schemeClr val="tx1"/>
                </a:solidFill>
                <a:latin typeface="Agency FB" pitchFamily="34" charset="0"/>
                <a:cs typeface="+mj-cs"/>
              </a:rPr>
              <a:t>  6</a:t>
            </a:r>
            <a:r>
              <a:rPr lang="th-TH" sz="3500" b="1" dirty="0">
                <a:solidFill>
                  <a:schemeClr val="tx1"/>
                </a:solidFill>
                <a:latin typeface="Agency FB" pitchFamily="34" charset="0"/>
                <a:cs typeface="+mj-cs"/>
              </a:rPr>
              <a:t>. บุตรที่</a:t>
            </a:r>
            <a:r>
              <a:rPr lang="th-TH" sz="3500" b="1" dirty="0" smtClean="0">
                <a:solidFill>
                  <a:schemeClr val="tx1"/>
                </a:solidFill>
                <a:latin typeface="Agency FB" pitchFamily="34" charset="0"/>
                <a:cs typeface="+mj-cs"/>
              </a:rPr>
              <a:t>อายุตั้งแต่ </a:t>
            </a:r>
            <a:r>
              <a:rPr lang="th-TH" sz="3500" b="1" dirty="0">
                <a:solidFill>
                  <a:schemeClr val="tx1"/>
                </a:solidFill>
                <a:latin typeface="Agency FB" pitchFamily="34" charset="0"/>
                <a:cs typeface="+mj-cs"/>
              </a:rPr>
              <a:t>18 ปี และทุพพลภาพ </a:t>
            </a:r>
            <a:r>
              <a:rPr lang="th-TH" sz="3500" b="1" dirty="0" smtClean="0">
                <a:solidFill>
                  <a:schemeClr val="tx1"/>
                </a:solidFill>
                <a:latin typeface="Agency FB" pitchFamily="34" charset="0"/>
                <a:cs typeface="+mj-cs"/>
              </a:rPr>
              <a:t>หรือจิต</a:t>
            </a:r>
            <a:r>
              <a:rPr lang="th-TH" sz="3500" b="1" dirty="0">
                <a:solidFill>
                  <a:schemeClr val="tx1"/>
                </a:solidFill>
                <a:latin typeface="Agency FB" pitchFamily="34" charset="0"/>
                <a:cs typeface="+mj-cs"/>
              </a:rPr>
              <a:t>ฟั่นเฟือนไม่สมประกอบ </a:t>
            </a:r>
            <a:endParaRPr lang="th-TH" sz="3500" b="1" dirty="0" smtClean="0">
              <a:solidFill>
                <a:schemeClr val="tx1"/>
              </a:solidFill>
              <a:latin typeface="Agency FB" pitchFamily="34" charset="0"/>
              <a:cs typeface="+mj-cs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th-TH" sz="3500" b="1" dirty="0" smtClean="0">
                <a:solidFill>
                  <a:schemeClr val="tx1"/>
                </a:solidFill>
                <a:latin typeface="Agency FB" pitchFamily="34" charset="0"/>
                <a:cs typeface="+mj-cs"/>
              </a:rPr>
              <a:t>     ซึ่ง</a:t>
            </a:r>
            <a:r>
              <a:rPr lang="th-TH" sz="3500" b="1" dirty="0">
                <a:solidFill>
                  <a:schemeClr val="tx1"/>
                </a:solidFill>
                <a:latin typeface="Agency FB" pitchFamily="34" charset="0"/>
                <a:cs typeface="+mj-cs"/>
              </a:rPr>
              <a:t>อยู่ในอุปการะของลูกจ้างก่อนลูกจ้างตาย </a:t>
            </a:r>
            <a:endParaRPr lang="th-TH" sz="3500" b="1" dirty="0" smtClean="0">
              <a:solidFill>
                <a:schemeClr val="tx1"/>
              </a:solidFill>
              <a:latin typeface="Agency FB" pitchFamily="34" charset="0"/>
              <a:cs typeface="+mj-cs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th-TH" sz="3500" b="1" dirty="0" smtClean="0">
                <a:solidFill>
                  <a:schemeClr val="tx1"/>
                </a:solidFill>
                <a:latin typeface="Agency FB" pitchFamily="34" charset="0"/>
                <a:cs typeface="+mj-cs"/>
              </a:rPr>
              <a:t>7</a:t>
            </a:r>
            <a:r>
              <a:rPr lang="th-TH" sz="3500" b="1" dirty="0">
                <a:solidFill>
                  <a:schemeClr val="tx1"/>
                </a:solidFill>
                <a:latin typeface="Agency FB" pitchFamily="34" charset="0"/>
                <a:cs typeface="+mj-cs"/>
              </a:rPr>
              <a:t>. บุตรของลูกจ้างซึ่งเกิดภายใน 310 วันนับตั้งแต่วันที่ลูกจ้าง</a:t>
            </a:r>
            <a:r>
              <a:rPr lang="th-TH" sz="3500" b="1" dirty="0" smtClean="0">
                <a:solidFill>
                  <a:schemeClr val="tx1"/>
                </a:solidFill>
                <a:latin typeface="Agency FB" pitchFamily="34" charset="0"/>
                <a:cs typeface="+mj-cs"/>
              </a:rPr>
              <a:t>ตาย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th-TH" sz="3500" b="1" dirty="0" smtClean="0">
                <a:solidFill>
                  <a:schemeClr val="tx1"/>
                </a:solidFill>
                <a:latin typeface="Agency FB" pitchFamily="34" charset="0"/>
                <a:cs typeface="+mj-cs"/>
              </a:rPr>
              <a:t>8</a:t>
            </a:r>
            <a:r>
              <a:rPr lang="th-TH" sz="3500" b="1" dirty="0">
                <a:solidFill>
                  <a:schemeClr val="tx1"/>
                </a:solidFill>
                <a:latin typeface="Agency FB" pitchFamily="34" charset="0"/>
                <a:cs typeface="+mj-cs"/>
              </a:rPr>
              <a:t>. ผู้อยู่ในความอุปการะซึ่งต้อง</a:t>
            </a:r>
            <a:r>
              <a:rPr lang="th-TH" sz="3500" b="1" dirty="0" smtClean="0">
                <a:solidFill>
                  <a:schemeClr val="tx1"/>
                </a:solidFill>
                <a:latin typeface="Agency FB" pitchFamily="34" charset="0"/>
                <a:cs typeface="+mj-cs"/>
              </a:rPr>
              <a:t>เดือดร้อน  </a:t>
            </a:r>
            <a:r>
              <a:rPr lang="th-TH" sz="3500" b="1" dirty="0">
                <a:solidFill>
                  <a:schemeClr val="tx1"/>
                </a:solidFill>
                <a:latin typeface="Agency FB" pitchFamily="34" charset="0"/>
                <a:cs typeface="+mj-cs"/>
              </a:rPr>
              <a:t>เพราะขาดความอุปการะ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th-TH" sz="3500" b="1" dirty="0">
                <a:solidFill>
                  <a:schemeClr val="tx1"/>
                </a:solidFill>
                <a:latin typeface="Agency FB" pitchFamily="34" charset="0"/>
                <a:cs typeface="+mj-cs"/>
              </a:rPr>
              <a:t>      ของ</a:t>
            </a:r>
            <a:r>
              <a:rPr lang="th-TH" sz="3500" b="1" dirty="0" smtClean="0">
                <a:solidFill>
                  <a:schemeClr val="tx1"/>
                </a:solidFill>
                <a:latin typeface="Agency FB" pitchFamily="34" charset="0"/>
                <a:cs typeface="+mj-cs"/>
              </a:rPr>
              <a:t>ลูกจ้าง   </a:t>
            </a:r>
            <a:r>
              <a:rPr lang="th-TH" sz="3500" b="1" dirty="0">
                <a:solidFill>
                  <a:schemeClr val="tx1"/>
                </a:solidFill>
                <a:latin typeface="Agency FB" pitchFamily="34" charset="0"/>
                <a:cs typeface="+mj-cs"/>
              </a:rPr>
              <a:t>(แต่ต้องไม่มีผู้มีสิทธิข้างต้น</a:t>
            </a:r>
            <a:r>
              <a:rPr lang="th-TH" sz="3500" b="1" dirty="0" smtClean="0">
                <a:solidFill>
                  <a:schemeClr val="tx1"/>
                </a:solidFill>
                <a:latin typeface="Agency FB" pitchFamily="34" charset="0"/>
                <a:cs typeface="+mj-cs"/>
              </a:rPr>
              <a:t>)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th-TH" sz="3500" b="1" dirty="0">
              <a:solidFill>
                <a:srgbClr val="990099"/>
              </a:solidFill>
              <a:latin typeface="Agency FB" pitchFamily="34" charset="0"/>
              <a:cs typeface="+mj-cs"/>
            </a:endParaRPr>
          </a:p>
          <a:p>
            <a:endParaRPr lang="en-US" sz="2600" dirty="0"/>
          </a:p>
        </p:txBody>
      </p:sp>
      <p:pic>
        <p:nvPicPr>
          <p:cNvPr id="5" name="Picture 6" descr="Image result for à¸à¸¸à¸à¸£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72" b="100000" l="5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008" t="43319" r="419" b="-831"/>
          <a:stretch/>
        </p:blipFill>
        <p:spPr bwMode="auto">
          <a:xfrm>
            <a:off x="6288100" y="1124744"/>
            <a:ext cx="2892412" cy="214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กลุ่ม 8"/>
          <p:cNvGrpSpPr/>
          <p:nvPr/>
        </p:nvGrpSpPr>
        <p:grpSpPr>
          <a:xfrm>
            <a:off x="5444472" y="1556792"/>
            <a:ext cx="783711" cy="864096"/>
            <a:chOff x="115880" y="-20011"/>
            <a:chExt cx="1215760" cy="1305671"/>
          </a:xfrm>
        </p:grpSpPr>
        <p:sp>
          <p:nvSpPr>
            <p:cNvPr id="7" name="Oval 4"/>
            <p:cNvSpPr/>
            <p:nvPr/>
          </p:nvSpPr>
          <p:spPr bwMode="auto">
            <a:xfrm>
              <a:off x="115880" y="69900"/>
              <a:ext cx="1215760" cy="12157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Oval 5"/>
            <p:cNvSpPr/>
            <p:nvPr/>
          </p:nvSpPr>
          <p:spPr bwMode="auto">
            <a:xfrm>
              <a:off x="192080" y="146100"/>
              <a:ext cx="1063360" cy="1063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pic>
          <p:nvPicPr>
            <p:cNvPr id="9" name="Picture 4" descr="Grandparents group avatars characters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550" b="47764" l="55911" r="81789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131" t="7246" r="18301" b="52902"/>
            <a:stretch/>
          </p:blipFill>
          <p:spPr bwMode="auto">
            <a:xfrm>
              <a:off x="320533" y="-20011"/>
              <a:ext cx="899403" cy="1216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กลุ่ม 8"/>
          <p:cNvGrpSpPr/>
          <p:nvPr/>
        </p:nvGrpSpPr>
        <p:grpSpPr>
          <a:xfrm>
            <a:off x="6084168" y="1556792"/>
            <a:ext cx="783711" cy="864096"/>
            <a:chOff x="115880" y="-20011"/>
            <a:chExt cx="1215760" cy="1305671"/>
          </a:xfrm>
        </p:grpSpPr>
        <p:sp>
          <p:nvSpPr>
            <p:cNvPr id="11" name="Oval 4"/>
            <p:cNvSpPr/>
            <p:nvPr/>
          </p:nvSpPr>
          <p:spPr bwMode="auto">
            <a:xfrm>
              <a:off x="115880" y="69900"/>
              <a:ext cx="1215760" cy="12157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Oval 5"/>
            <p:cNvSpPr/>
            <p:nvPr/>
          </p:nvSpPr>
          <p:spPr bwMode="auto">
            <a:xfrm>
              <a:off x="192080" y="146100"/>
              <a:ext cx="1063360" cy="1063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4" descr="Grandparents group avatars characters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550" b="47764" l="55911" r="81789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131" t="7246" r="18301" b="52902"/>
            <a:stretch/>
          </p:blipFill>
          <p:spPr bwMode="auto">
            <a:xfrm>
              <a:off x="320533" y="-20011"/>
              <a:ext cx="899403" cy="1216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9902270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th-TH" sz="6000" dirty="0" smtClean="0">
                <a:cs typeface="+mj-cs"/>
              </a:rPr>
              <a:t>   </a:t>
            </a:r>
            <a:r>
              <a:rPr lang="th-TH" sz="6000" b="1" u="sng" dirty="0" err="1" smtClean="0">
                <a:cs typeface="+mj-cs"/>
              </a:rPr>
              <a:t>ต.ย</a:t>
            </a:r>
            <a:r>
              <a:rPr lang="th-TH" sz="6000" b="1" u="sng" dirty="0" smtClean="0">
                <a:cs typeface="+mj-cs"/>
              </a:rPr>
              <a:t>.</a:t>
            </a:r>
            <a:r>
              <a:rPr lang="th-TH" sz="6000" dirty="0" smtClean="0">
                <a:cs typeface="+mj-cs"/>
              </a:rPr>
              <a:t> </a:t>
            </a:r>
            <a:r>
              <a:rPr lang="th-TH" sz="6000" b="1" dirty="0" smtClean="0">
                <a:cs typeface="+mj-cs"/>
              </a:rPr>
              <a:t>กรณีหยุดงาน</a:t>
            </a:r>
            <a:br>
              <a:rPr lang="th-TH" sz="6000" b="1" dirty="0" smtClean="0">
                <a:cs typeface="+mj-cs"/>
              </a:rPr>
            </a:br>
            <a:r>
              <a:rPr lang="th-TH" sz="3000" b="1" dirty="0" smtClean="0">
                <a:cs typeface="+mj-cs"/>
              </a:rPr>
              <a:t>     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sz="5000" b="1" dirty="0" smtClean="0">
                <a:cs typeface="+mj-cs"/>
              </a:rPr>
              <a:t>      ใบแพทย์ให้หยุดงาน  5 วัน</a:t>
            </a:r>
            <a:br>
              <a:rPr lang="th-TH" sz="5000" b="1" dirty="0" smtClean="0">
                <a:cs typeface="+mj-cs"/>
              </a:rPr>
            </a:br>
            <a:r>
              <a:rPr lang="th-TH" sz="5000" b="1" dirty="0" smtClean="0">
                <a:cs typeface="+mj-cs"/>
              </a:rPr>
              <a:t>      ลูกจ้างหยุดจริง  7 วัน   จะได้รับเงิน  5 วัน</a:t>
            </a:r>
            <a:br>
              <a:rPr lang="th-TH" sz="5000" b="1" dirty="0" smtClean="0">
                <a:cs typeface="+mj-cs"/>
              </a:rPr>
            </a:br>
            <a:r>
              <a:rPr lang="th-TH" sz="5000" b="1" dirty="0">
                <a:cs typeface="+mj-cs"/>
              </a:rPr>
              <a:t>    </a:t>
            </a:r>
            <a:r>
              <a:rPr lang="th-TH" sz="5000" b="1" dirty="0" smtClean="0">
                <a:cs typeface="+mj-cs"/>
              </a:rPr>
              <a:t>  </a:t>
            </a:r>
            <a:r>
              <a:rPr lang="th-TH" sz="5000" b="1" dirty="0">
                <a:cs typeface="+mj-cs"/>
              </a:rPr>
              <a:t>เงินเดือน  15,000  บาท </a:t>
            </a:r>
            <a:br>
              <a:rPr lang="th-TH" sz="5000" b="1" dirty="0">
                <a:cs typeface="+mj-cs"/>
              </a:rPr>
            </a:br>
            <a:r>
              <a:rPr lang="th-TH" sz="5000" b="1" dirty="0" smtClean="0">
                <a:cs typeface="+mj-cs"/>
              </a:rPr>
              <a:t>     </a:t>
            </a:r>
            <a:r>
              <a:rPr lang="en-US" sz="5000" b="1" dirty="0" smtClean="0">
                <a:cs typeface="+mj-cs"/>
              </a:rPr>
              <a:t> </a:t>
            </a:r>
            <a:r>
              <a:rPr lang="th-TH" sz="5000" b="1" dirty="0" smtClean="0">
                <a:cs typeface="+mj-cs"/>
              </a:rPr>
              <a:t>15,000</a:t>
            </a:r>
            <a:r>
              <a:rPr lang="en-US" sz="5000" b="1" dirty="0" smtClean="0">
                <a:cs typeface="+mj-cs"/>
              </a:rPr>
              <a:t> </a:t>
            </a:r>
            <a:r>
              <a:rPr lang="th-TH" sz="5000" b="1" dirty="0" smtClean="0">
                <a:cs typeface="+mj-cs"/>
              </a:rPr>
              <a:t> </a:t>
            </a:r>
            <a:r>
              <a:rPr lang="en-US" sz="5000" b="1" dirty="0" smtClean="0">
                <a:cs typeface="+mj-cs"/>
              </a:rPr>
              <a:t>x </a:t>
            </a:r>
            <a:r>
              <a:rPr lang="th-TH" sz="5000" b="1" dirty="0" smtClean="0">
                <a:cs typeface="+mj-cs"/>
              </a:rPr>
              <a:t>70 </a:t>
            </a:r>
            <a:r>
              <a:rPr lang="en-US" sz="4000" b="1" dirty="0" smtClean="0">
                <a:cs typeface="+mj-cs"/>
              </a:rPr>
              <a:t>%</a:t>
            </a:r>
            <a:r>
              <a:rPr lang="th-TH" sz="5000" b="1" dirty="0" smtClean="0">
                <a:cs typeface="+mj-cs"/>
              </a:rPr>
              <a:t> </a:t>
            </a:r>
            <a:r>
              <a:rPr lang="en-US" sz="5000" b="1" dirty="0" smtClean="0">
                <a:cs typeface="+mj-cs"/>
              </a:rPr>
              <a:t>=  </a:t>
            </a:r>
            <a:r>
              <a:rPr lang="th-TH" sz="5000" b="1" dirty="0" smtClean="0">
                <a:cs typeface="+mj-cs"/>
              </a:rPr>
              <a:t>10,500</a:t>
            </a:r>
            <a:br>
              <a:rPr lang="th-TH" sz="5000" b="1" dirty="0" smtClean="0">
                <a:cs typeface="+mj-cs"/>
              </a:rPr>
            </a:br>
            <a:r>
              <a:rPr lang="th-TH" sz="5000" b="1" dirty="0" smtClean="0">
                <a:cs typeface="+mj-cs"/>
              </a:rPr>
              <a:t>     </a:t>
            </a:r>
            <a:r>
              <a:rPr lang="en-US" sz="5000" b="1" dirty="0" smtClean="0">
                <a:cs typeface="+mj-cs"/>
              </a:rPr>
              <a:t> </a:t>
            </a:r>
            <a:r>
              <a:rPr lang="th-TH" sz="5000" b="1" dirty="0" smtClean="0">
                <a:cs typeface="+mj-cs"/>
              </a:rPr>
              <a:t>10,500  </a:t>
            </a:r>
            <a:r>
              <a:rPr lang="th-TH" sz="6000" b="1" dirty="0" smtClean="0">
                <a:cs typeface="+mj-cs"/>
              </a:rPr>
              <a:t>÷ </a:t>
            </a:r>
            <a:r>
              <a:rPr lang="th-TH" sz="5000" b="1" dirty="0" smtClean="0">
                <a:cs typeface="+mj-cs"/>
              </a:rPr>
              <a:t>30   </a:t>
            </a:r>
            <a:r>
              <a:rPr lang="en-US" sz="5000" b="1" dirty="0" smtClean="0">
                <a:cs typeface="+mj-cs"/>
              </a:rPr>
              <a:t>  =  </a:t>
            </a:r>
            <a:r>
              <a:rPr lang="th-TH" sz="5000" b="1" dirty="0" smtClean="0">
                <a:cs typeface="+mj-cs"/>
              </a:rPr>
              <a:t>350</a:t>
            </a:r>
            <a:br>
              <a:rPr lang="th-TH" sz="5000" b="1" dirty="0" smtClean="0">
                <a:cs typeface="+mj-cs"/>
              </a:rPr>
            </a:br>
            <a:r>
              <a:rPr lang="th-TH" sz="5000" b="1" dirty="0" smtClean="0">
                <a:cs typeface="+mj-cs"/>
              </a:rPr>
              <a:t>         </a:t>
            </a:r>
            <a:r>
              <a:rPr lang="en-US" sz="5000" b="1" dirty="0" smtClean="0">
                <a:cs typeface="+mj-cs"/>
              </a:rPr>
              <a:t> </a:t>
            </a:r>
            <a:r>
              <a:rPr lang="th-TH" sz="5000" b="1" dirty="0" smtClean="0">
                <a:cs typeface="+mj-cs"/>
              </a:rPr>
              <a:t>    350</a:t>
            </a:r>
            <a:r>
              <a:rPr lang="en-US" sz="5000" b="1" dirty="0" smtClean="0">
                <a:cs typeface="+mj-cs"/>
              </a:rPr>
              <a:t> x</a:t>
            </a:r>
            <a:r>
              <a:rPr lang="th-TH" sz="5000" b="1" dirty="0" smtClean="0">
                <a:cs typeface="+mj-cs"/>
              </a:rPr>
              <a:t> 5  </a:t>
            </a:r>
            <a:r>
              <a:rPr lang="en-US" sz="5000" b="1" dirty="0" smtClean="0">
                <a:cs typeface="+mj-cs"/>
              </a:rPr>
              <a:t>  </a:t>
            </a:r>
            <a:r>
              <a:rPr lang="th-TH" sz="5000" b="1" dirty="0" smtClean="0">
                <a:cs typeface="+mj-cs"/>
              </a:rPr>
              <a:t>  </a:t>
            </a:r>
            <a:r>
              <a:rPr lang="en-US" sz="5000" b="1" dirty="0" smtClean="0">
                <a:cs typeface="+mj-cs"/>
              </a:rPr>
              <a:t>=  </a:t>
            </a:r>
            <a:r>
              <a:rPr lang="th-TH" sz="5000" b="1" dirty="0" smtClean="0">
                <a:solidFill>
                  <a:srgbClr val="C00000"/>
                </a:solidFill>
                <a:cs typeface="+mj-cs"/>
              </a:rPr>
              <a:t>1,750  บาท</a:t>
            </a:r>
            <a:r>
              <a:rPr lang="en-US" sz="5000" b="1" dirty="0" smtClean="0">
                <a:solidFill>
                  <a:srgbClr val="C00000"/>
                </a:solidFill>
                <a:cs typeface="+mj-cs"/>
              </a:rPr>
              <a:t/>
            </a:r>
            <a:br>
              <a:rPr lang="en-US" sz="5000" b="1" dirty="0" smtClean="0">
                <a:solidFill>
                  <a:srgbClr val="C00000"/>
                </a:solidFill>
                <a:cs typeface="+mj-cs"/>
              </a:rPr>
            </a:br>
            <a:endParaRPr lang="en-US" sz="5000" b="1" dirty="0">
              <a:solidFill>
                <a:srgbClr val="C00000"/>
              </a:solidFill>
              <a:cs typeface="+mj-cs"/>
            </a:endParaRPr>
          </a:p>
        </p:txBody>
      </p:sp>
      <p:pic>
        <p:nvPicPr>
          <p:cNvPr id="4" name="Picture 4" descr="Doctor and nurse visiting patient. PNG - JPG and vector EPS (infinitely scalable)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4664"/>
            <a:ext cx="1512168" cy="133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20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Freeform 1081"/>
          <p:cNvSpPr>
            <a:spLocks/>
          </p:cNvSpPr>
          <p:nvPr/>
        </p:nvSpPr>
        <p:spPr bwMode="auto">
          <a:xfrm>
            <a:off x="3224213" y="4862513"/>
            <a:ext cx="69850" cy="60325"/>
          </a:xfrm>
          <a:custGeom>
            <a:avLst/>
            <a:gdLst>
              <a:gd name="T0" fmla="*/ 0 w 45"/>
              <a:gd name="T1" fmla="*/ 2147483647 h 38"/>
              <a:gd name="T2" fmla="*/ 2147483647 w 45"/>
              <a:gd name="T3" fmla="*/ 0 h 38"/>
              <a:gd name="T4" fmla="*/ 2147483647 w 45"/>
              <a:gd name="T5" fmla="*/ 2147483647 h 38"/>
              <a:gd name="T6" fmla="*/ 0 w 45"/>
              <a:gd name="T7" fmla="*/ 2147483647 h 38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38"/>
              <a:gd name="T14" fmla="*/ 45 w 45"/>
              <a:gd name="T15" fmla="*/ 38 h 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38">
                <a:moveTo>
                  <a:pt x="0" y="38"/>
                </a:moveTo>
                <a:lnTo>
                  <a:pt x="40" y="0"/>
                </a:lnTo>
                <a:lnTo>
                  <a:pt x="45" y="37"/>
                </a:lnTo>
                <a:lnTo>
                  <a:pt x="0" y="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71" name="Text Box 1083"/>
          <p:cNvSpPr txBox="1">
            <a:spLocks noChangeArrowheads="1"/>
          </p:cNvSpPr>
          <p:nvPr/>
        </p:nvSpPr>
        <p:spPr bwMode="auto">
          <a:xfrm>
            <a:off x="179512" y="1570722"/>
            <a:ext cx="8568952" cy="5170646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r>
              <a:rPr lang="th-TH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LilyUPC" pitchFamily="34" charset="-34"/>
              </a:rPr>
              <a:t>  </a:t>
            </a:r>
            <a:r>
              <a:rPr lang="th-TH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LilyUPC" pitchFamily="34" charset="-34"/>
              </a:rPr>
              <a:t>      </a:t>
            </a:r>
          </a:p>
          <a:p>
            <a:r>
              <a:rPr lang="th-TH" sz="5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LilyUPC" pitchFamily="34" charset="-34"/>
              </a:rPr>
              <a:t>       </a:t>
            </a:r>
            <a:r>
              <a:rPr lang="th-TH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LilyUPC" pitchFamily="34" charset="-34"/>
              </a:rPr>
              <a:t>เพื่อให้</a:t>
            </a:r>
            <a:r>
              <a:rPr lang="th-TH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LilyUPC" pitchFamily="34" charset="-34"/>
              </a:rPr>
              <a:t>ความ</a:t>
            </a:r>
            <a:r>
              <a:rPr lang="th-TH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LilyUPC" pitchFamily="34" charset="-34"/>
              </a:rPr>
              <a:t>คุ้มครอง  ลูกจ้าง </a:t>
            </a:r>
          </a:p>
          <a:p>
            <a:r>
              <a:rPr lang="th-TH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LilyUPC" pitchFamily="34" charset="-34"/>
              </a:rPr>
              <a:t>  ที่ประสบอันตราย  เจ็บป่วย</a:t>
            </a:r>
          </a:p>
          <a:p>
            <a:r>
              <a:rPr lang="th-TH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LilyUPC" pitchFamily="34" charset="-34"/>
              </a:rPr>
              <a:t>  ทุพพลภาพ  ตาย   หรือสูญหาย</a:t>
            </a:r>
          </a:p>
          <a:p>
            <a:r>
              <a:rPr lang="th-TH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LilyUPC" pitchFamily="34" charset="-34"/>
              </a:rPr>
              <a:t> </a:t>
            </a:r>
            <a:r>
              <a:rPr lang="th-TH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LilyUPC" pitchFamily="34" charset="-34"/>
              </a:rPr>
              <a:t> อันเนื่องมาจาก  </a:t>
            </a:r>
          </a:p>
          <a:p>
            <a:r>
              <a:rPr lang="th-TH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LilyUPC" pitchFamily="34" charset="-34"/>
              </a:rPr>
              <a:t> </a:t>
            </a:r>
            <a:r>
              <a:rPr lang="th-TH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LilyUPC" pitchFamily="34" charset="-34"/>
              </a:rPr>
              <a:t> การทำงานให้นายจ้าง</a:t>
            </a:r>
            <a:endParaRPr lang="th-TH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LilyUPC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79512" y="116632"/>
            <a:ext cx="8568952" cy="140038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8500" b="1" dirty="0" smtClean="0">
                <a:solidFill>
                  <a:schemeClr val="bg1"/>
                </a:solidFill>
                <a:latin typeface="LilyUPC" pitchFamily="34" charset="-34"/>
                <a:cs typeface="LilyUPC" pitchFamily="34" charset="-34"/>
              </a:rPr>
              <a:t>กองทุนเงินทดแทน</a:t>
            </a:r>
            <a:endParaRPr lang="en-US" sz="8500" b="1" dirty="0">
              <a:solidFill>
                <a:schemeClr val="bg1"/>
              </a:solidFill>
              <a:latin typeface="LilyUPC" pitchFamily="34" charset="-34"/>
              <a:cs typeface="LilyUPC" pitchFamily="34" charset="-34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445224"/>
            <a:ext cx="2232248" cy="130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132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695"/>
            <a:ext cx="9144000" cy="685799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th-TH" sz="6000" dirty="0" smtClean="0">
                <a:cs typeface="+mj-cs"/>
              </a:rPr>
              <a:t>  </a:t>
            </a:r>
            <a:r>
              <a:rPr lang="th-TH" sz="6000" b="1" u="sng" dirty="0" smtClean="0">
                <a:cs typeface="+mj-cs"/>
              </a:rPr>
              <a:t>ต.ย.</a:t>
            </a:r>
            <a:r>
              <a:rPr lang="th-TH" sz="6000" dirty="0" smtClean="0">
                <a:cs typeface="+mj-cs"/>
              </a:rPr>
              <a:t>  </a:t>
            </a:r>
            <a:r>
              <a:rPr lang="th-TH" sz="6000" b="1" dirty="0" smtClean="0">
                <a:cs typeface="+mj-cs"/>
              </a:rPr>
              <a:t>กรณีสูญเสียอวัยวะ</a:t>
            </a:r>
            <a:br>
              <a:rPr lang="th-TH" sz="6000" b="1" dirty="0" smtClean="0">
                <a:cs typeface="+mj-cs"/>
              </a:rPr>
            </a:br>
            <a:r>
              <a:rPr lang="th-TH" b="1" dirty="0" smtClean="0"/>
              <a:t>     “</a:t>
            </a:r>
            <a:r>
              <a:rPr lang="th-TH" dirty="0" smtClean="0"/>
              <a:t>นิ้วหัวแม่มือ</a:t>
            </a:r>
            <a:r>
              <a:rPr lang="th-TH" dirty="0"/>
              <a:t>ซ้ายขาดโคน</a:t>
            </a:r>
            <a:r>
              <a:rPr lang="th-TH" dirty="0" smtClean="0"/>
              <a:t>นิ้ว”   (</a:t>
            </a:r>
            <a:r>
              <a:rPr lang="en-US" sz="3200" dirty="0" smtClean="0"/>
              <a:t>22</a:t>
            </a:r>
            <a:r>
              <a:rPr lang="th-TH" sz="3200" dirty="0" smtClean="0"/>
              <a:t>% </a:t>
            </a:r>
            <a:r>
              <a:rPr lang="th-TH" dirty="0" smtClean="0"/>
              <a:t>ของร่างกาย</a:t>
            </a:r>
            <a:r>
              <a:rPr lang="en-US" sz="3200" dirty="0" smtClean="0"/>
              <a:t>)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>  </a:t>
            </a:r>
            <a:br>
              <a:rPr lang="th-TH" dirty="0" smtClean="0"/>
            </a:br>
            <a:r>
              <a:rPr lang="th-TH" b="1" dirty="0" smtClean="0"/>
              <a:t>       ลูกจ้างเงินเดือน    2</a:t>
            </a:r>
            <a:r>
              <a:rPr lang="en-US" sz="3200" b="1" dirty="0" smtClean="0"/>
              <a:t>5</a:t>
            </a:r>
            <a:r>
              <a:rPr lang="th-TH" b="1" dirty="0" smtClean="0"/>
              <a:t>,000  บาท </a:t>
            </a:r>
            <a:br>
              <a:rPr lang="th-TH" b="1" dirty="0" smtClean="0"/>
            </a:br>
            <a:r>
              <a:rPr lang="th-TH" b="1" dirty="0"/>
              <a:t> </a:t>
            </a:r>
            <a:r>
              <a:rPr lang="th-TH" b="1" dirty="0" smtClean="0"/>
              <a:t>      จะได้รับเงินทดแทน   44  เดือน  </a:t>
            </a:r>
            <a:r>
              <a:rPr lang="th-TH" b="1" dirty="0" smtClean="0">
                <a:solidFill>
                  <a:schemeClr val="tx1"/>
                </a:solidFill>
              </a:rPr>
              <a:t>เป็นเงิน... </a:t>
            </a:r>
            <a:br>
              <a:rPr lang="th-TH" b="1" dirty="0" smtClean="0">
                <a:solidFill>
                  <a:schemeClr val="tx1"/>
                </a:solidFill>
              </a:rPr>
            </a:br>
            <a:r>
              <a:rPr lang="th-TH" b="1" dirty="0" smtClean="0"/>
              <a:t>       20,000</a:t>
            </a:r>
            <a:r>
              <a:rPr lang="en-US" b="1" dirty="0" smtClean="0"/>
              <a:t> </a:t>
            </a:r>
            <a:r>
              <a:rPr lang="th-TH" b="1" dirty="0" smtClean="0"/>
              <a:t> </a:t>
            </a:r>
            <a:r>
              <a:rPr lang="en-US" b="1" dirty="0" smtClean="0"/>
              <a:t>x </a:t>
            </a:r>
            <a:r>
              <a:rPr lang="th-TH" b="1" dirty="0" smtClean="0"/>
              <a:t>70 </a:t>
            </a:r>
            <a:r>
              <a:rPr lang="en-US" b="1" dirty="0" smtClean="0"/>
              <a:t>%</a:t>
            </a:r>
            <a:r>
              <a:rPr lang="th-TH" b="1" dirty="0" smtClean="0"/>
              <a:t>  </a:t>
            </a:r>
            <a:r>
              <a:rPr lang="en-US" b="1" dirty="0" smtClean="0"/>
              <a:t>=  </a:t>
            </a:r>
            <a:r>
              <a:rPr lang="th-TH" b="1" dirty="0" smtClean="0"/>
              <a:t>14,000</a:t>
            </a:r>
            <a:br>
              <a:rPr lang="th-TH" b="1" dirty="0" smtClean="0"/>
            </a:br>
            <a:r>
              <a:rPr lang="th-TH" b="1" dirty="0" smtClean="0"/>
              <a:t>       14,000  </a:t>
            </a:r>
            <a:r>
              <a:rPr lang="en-US" b="1" dirty="0" smtClean="0"/>
              <a:t>x</a:t>
            </a:r>
            <a:r>
              <a:rPr lang="th-TH" b="1" dirty="0" smtClean="0"/>
              <a:t> </a:t>
            </a:r>
            <a:r>
              <a:rPr lang="th-TH" b="1" dirty="0"/>
              <a:t>44      </a:t>
            </a:r>
            <a:r>
              <a:rPr lang="en-US" b="1" dirty="0" smtClean="0"/>
              <a:t>=  </a:t>
            </a:r>
            <a:r>
              <a:rPr lang="th-TH" b="1" dirty="0" smtClean="0">
                <a:solidFill>
                  <a:srgbClr val="C00000"/>
                </a:solidFill>
              </a:rPr>
              <a:t>616,000 บาท</a:t>
            </a:r>
            <a:br>
              <a:rPr lang="th-TH" b="1" dirty="0" smtClean="0">
                <a:solidFill>
                  <a:srgbClr val="C00000"/>
                </a:solidFill>
              </a:rPr>
            </a:b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C:\Users\lareenat\Downloads\injured-2761807__3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797152"/>
            <a:ext cx="971600" cy="19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F:\ออบแบบ\5289869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16633"/>
            <a:ext cx="1368152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06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0"/>
            <a:ext cx="9036496" cy="685799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th-TH" dirty="0" smtClean="0"/>
              <a:t>   </a:t>
            </a:r>
            <a:r>
              <a:rPr lang="th-TH" sz="6000" b="1" u="sng" dirty="0" smtClean="0">
                <a:cs typeface="+mj-cs"/>
              </a:rPr>
              <a:t>ต.ย.</a:t>
            </a:r>
            <a:r>
              <a:rPr lang="th-TH" sz="6000" b="1" dirty="0" smtClean="0">
                <a:cs typeface="+mj-cs"/>
              </a:rPr>
              <a:t>  กรณีทุพพลภาพ</a:t>
            </a:r>
            <a:br>
              <a:rPr lang="th-TH" sz="6000" b="1" dirty="0" smtClean="0">
                <a:cs typeface="+mj-cs"/>
              </a:rPr>
            </a:br>
            <a:r>
              <a:rPr lang="th-TH" sz="6000" b="1" dirty="0" smtClean="0">
                <a:cs typeface="+mj-cs"/>
              </a:rPr>
              <a:t>        </a:t>
            </a:r>
            <a:r>
              <a:rPr lang="th-TH" sz="5000" b="1" dirty="0" smtClean="0">
                <a:cs typeface="+mj-cs"/>
              </a:rPr>
              <a:t>เงินเดือน   20,000   บาท </a:t>
            </a:r>
            <a:br>
              <a:rPr lang="th-TH" sz="5000" b="1" dirty="0" smtClean="0">
                <a:cs typeface="+mj-cs"/>
              </a:rPr>
            </a:br>
            <a:r>
              <a:rPr lang="en-US" sz="5000" b="1" dirty="0" smtClean="0">
                <a:cs typeface="+mj-cs"/>
              </a:rPr>
              <a:t>  </a:t>
            </a:r>
            <a:r>
              <a:rPr lang="th-TH" sz="5000" dirty="0" smtClean="0">
                <a:cs typeface="+mj-cs"/>
              </a:rPr>
              <a:t>20,000 </a:t>
            </a:r>
            <a:r>
              <a:rPr lang="en-US" sz="5000" dirty="0" smtClean="0">
                <a:cs typeface="+mj-cs"/>
              </a:rPr>
              <a:t>x </a:t>
            </a:r>
            <a:r>
              <a:rPr lang="th-TH" sz="5000" dirty="0" smtClean="0">
                <a:cs typeface="+mj-cs"/>
              </a:rPr>
              <a:t>70 </a:t>
            </a:r>
            <a:r>
              <a:rPr lang="en-US" sz="5000" dirty="0" smtClean="0">
                <a:cs typeface="+mj-cs"/>
              </a:rPr>
              <a:t>%</a:t>
            </a:r>
            <a:r>
              <a:rPr lang="th-TH" sz="5000" dirty="0" smtClean="0">
                <a:cs typeface="+mj-cs"/>
              </a:rPr>
              <a:t>     </a:t>
            </a:r>
            <a:r>
              <a:rPr lang="en-US" sz="5000" dirty="0" smtClean="0">
                <a:cs typeface="+mj-cs"/>
              </a:rPr>
              <a:t>= </a:t>
            </a:r>
            <a:r>
              <a:rPr lang="th-TH" sz="5000" dirty="0" smtClean="0">
                <a:solidFill>
                  <a:schemeClr val="tx1"/>
                </a:solidFill>
                <a:cs typeface="+mj-cs"/>
              </a:rPr>
              <a:t>14,000</a:t>
            </a:r>
            <a:r>
              <a:rPr lang="en-US" sz="5000" dirty="0" smtClean="0">
                <a:solidFill>
                  <a:schemeClr val="tx1"/>
                </a:solidFill>
                <a:cs typeface="+mj-cs"/>
              </a:rPr>
              <a:t> </a:t>
            </a:r>
            <a:r>
              <a:rPr lang="th-TH" sz="5000" dirty="0" smtClean="0">
                <a:solidFill>
                  <a:schemeClr val="tx1"/>
                </a:solidFill>
                <a:cs typeface="+mj-cs"/>
              </a:rPr>
              <a:t>บาท/เดือน</a:t>
            </a:r>
            <a:br>
              <a:rPr lang="th-TH" sz="5000" dirty="0" smtClean="0">
                <a:solidFill>
                  <a:schemeClr val="tx1"/>
                </a:solidFill>
                <a:cs typeface="+mj-cs"/>
              </a:rPr>
            </a:br>
            <a:r>
              <a:rPr lang="en-US" sz="5000" dirty="0" smtClean="0">
                <a:solidFill>
                  <a:schemeClr val="tx1"/>
                </a:solidFill>
                <a:cs typeface="+mj-cs"/>
              </a:rPr>
              <a:t>  </a:t>
            </a:r>
            <a:r>
              <a:rPr lang="th-TH" sz="5000" dirty="0" smtClean="0">
                <a:solidFill>
                  <a:schemeClr val="tx1"/>
                </a:solidFill>
                <a:cs typeface="+mj-cs"/>
              </a:rPr>
              <a:t>14</a:t>
            </a:r>
            <a:r>
              <a:rPr lang="th-TH" sz="3600" dirty="0" smtClean="0">
                <a:solidFill>
                  <a:schemeClr val="tx1"/>
                </a:solidFill>
                <a:cs typeface="+mj-cs"/>
              </a:rPr>
              <a:t>,</a:t>
            </a:r>
            <a:r>
              <a:rPr lang="th-TH" sz="5000" dirty="0" smtClean="0">
                <a:solidFill>
                  <a:schemeClr val="tx1"/>
                </a:solidFill>
                <a:cs typeface="+mj-cs"/>
              </a:rPr>
              <a:t>000  </a:t>
            </a:r>
            <a:r>
              <a:rPr lang="en-US" sz="5000" dirty="0">
                <a:solidFill>
                  <a:schemeClr val="tx1"/>
                </a:solidFill>
                <a:cs typeface="+mj-cs"/>
              </a:rPr>
              <a:t>x</a:t>
            </a:r>
            <a:r>
              <a:rPr lang="th-TH" sz="5000" dirty="0">
                <a:solidFill>
                  <a:schemeClr val="tx1"/>
                </a:solidFill>
                <a:cs typeface="+mj-cs"/>
              </a:rPr>
              <a:t> </a:t>
            </a:r>
            <a:r>
              <a:rPr lang="th-TH" sz="5000" dirty="0" smtClean="0">
                <a:solidFill>
                  <a:schemeClr val="tx1"/>
                </a:solidFill>
                <a:cs typeface="+mj-cs"/>
              </a:rPr>
              <a:t>12</a:t>
            </a:r>
            <a:r>
              <a:rPr lang="th-TH" sz="3600" dirty="0" smtClean="0">
                <a:solidFill>
                  <a:schemeClr val="tx1"/>
                </a:solidFill>
                <a:cs typeface="+mj-cs"/>
              </a:rPr>
              <a:t> </a:t>
            </a:r>
            <a:r>
              <a:rPr lang="en-US" sz="5000" dirty="0">
                <a:solidFill>
                  <a:schemeClr val="tx1"/>
                </a:solidFill>
                <a:cs typeface="+mj-cs"/>
              </a:rPr>
              <a:t>x</a:t>
            </a:r>
            <a:r>
              <a:rPr lang="th-TH" sz="5000" dirty="0">
                <a:solidFill>
                  <a:schemeClr val="tx1"/>
                </a:solidFill>
                <a:cs typeface="+mj-cs"/>
              </a:rPr>
              <a:t> </a:t>
            </a:r>
            <a:r>
              <a:rPr lang="th-TH" sz="5000" dirty="0" smtClean="0">
                <a:solidFill>
                  <a:schemeClr val="tx1"/>
                </a:solidFill>
                <a:cs typeface="+mj-cs"/>
              </a:rPr>
              <a:t>15 </a:t>
            </a:r>
            <a:r>
              <a:rPr lang="en-US" sz="5000" dirty="0" smtClean="0">
                <a:solidFill>
                  <a:schemeClr val="tx1"/>
                </a:solidFill>
                <a:cs typeface="+mj-cs"/>
              </a:rPr>
              <a:t>= </a:t>
            </a:r>
            <a:r>
              <a:rPr lang="th-TH" sz="5000" dirty="0" smtClean="0">
                <a:solidFill>
                  <a:schemeClr val="tx1"/>
                </a:solidFill>
                <a:cs typeface="+mj-cs"/>
              </a:rPr>
              <a:t>2,520,000 บาท</a:t>
            </a:r>
            <a:r>
              <a:rPr lang="th-TH" sz="5000" b="1" dirty="0">
                <a:solidFill>
                  <a:schemeClr val="tx1"/>
                </a:solidFill>
                <a:cs typeface="+mj-cs"/>
              </a:rPr>
              <a:t/>
            </a:r>
            <a:br>
              <a:rPr lang="th-TH" sz="5000" b="1" dirty="0">
                <a:solidFill>
                  <a:schemeClr val="tx1"/>
                </a:solidFill>
                <a:cs typeface="+mj-cs"/>
              </a:rPr>
            </a:br>
            <a:r>
              <a:rPr lang="th-TH" sz="5000" b="1" dirty="0" smtClean="0">
                <a:solidFill>
                  <a:schemeClr val="tx1"/>
                </a:solidFill>
                <a:cs typeface="+mj-cs"/>
              </a:rPr>
              <a:t>   </a:t>
            </a:r>
            <a:r>
              <a:rPr lang="th-TH" sz="5000" b="1" dirty="0" smtClean="0"/>
              <a:t>ได้รับ</a:t>
            </a:r>
            <a:r>
              <a:rPr lang="th-TH" sz="5000" b="1" dirty="0"/>
              <a:t>เงิน</a:t>
            </a:r>
            <a:r>
              <a:rPr lang="th-TH" sz="5000" b="1" dirty="0" smtClean="0"/>
              <a:t>ทดแทนอย่างน้อย</a:t>
            </a:r>
            <a:r>
              <a:rPr lang="th-TH" sz="5000" b="1" dirty="0"/>
              <a:t/>
            </a:r>
            <a:br>
              <a:rPr lang="th-TH" sz="5000" b="1" dirty="0"/>
            </a:br>
            <a:r>
              <a:rPr lang="en-US" sz="5000" b="1" dirty="0" smtClean="0"/>
              <a:t>                         </a:t>
            </a:r>
            <a:r>
              <a:rPr lang="th-TH" sz="5000" b="1" dirty="0" smtClean="0">
                <a:solidFill>
                  <a:srgbClr val="FF0000"/>
                </a:solidFill>
              </a:rPr>
              <a:t>2,520,000</a:t>
            </a:r>
            <a:r>
              <a:rPr lang="th-TH" sz="5000" b="1" dirty="0" smtClean="0">
                <a:solidFill>
                  <a:schemeClr val="tx1"/>
                </a:solidFill>
              </a:rPr>
              <a:t> </a:t>
            </a:r>
            <a:r>
              <a:rPr lang="th-TH" sz="5000" b="1" dirty="0">
                <a:solidFill>
                  <a:schemeClr val="tx1"/>
                </a:solidFill>
              </a:rPr>
              <a:t>บาท</a:t>
            </a:r>
            <a:br>
              <a:rPr lang="th-TH" sz="5000" b="1" dirty="0">
                <a:solidFill>
                  <a:schemeClr val="tx1"/>
                </a:solidFill>
              </a:rPr>
            </a:br>
            <a:endParaRPr lang="en-US" sz="5000" b="1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7" name="Picture 2" descr="C:\Users\lareenat\Downloads\injured-2761807__3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157192"/>
            <a:ext cx="971600" cy="15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14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0"/>
            <a:ext cx="9036496" cy="685799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7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 </a:t>
            </a:r>
            <a:r>
              <a:rPr lang="th-TH" sz="7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ต.ย.</a:t>
            </a:r>
            <a:r>
              <a:rPr lang="th-TH" sz="7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 กรณีตาย</a:t>
            </a:r>
            <a:br>
              <a:rPr lang="th-TH" sz="7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</a:b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/>
            </a:r>
            <a:b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</a:b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         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ทายาทจะได้รับ</a:t>
            </a:r>
            <a:r>
              <a:rPr lang="th-TH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เงินทดแทน </a:t>
            </a:r>
            <a:r>
              <a:rPr lang="th-TH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  <a:r>
              <a:rPr lang="th-TH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h-TH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เงินเดือน  </a:t>
            </a:r>
            <a:r>
              <a:rPr lang="en-US" sz="5000" b="1" dirty="0" smtClean="0"/>
              <a:t> </a:t>
            </a:r>
            <a:r>
              <a:rPr lang="en-US" sz="4000" b="1" dirty="0" smtClean="0"/>
              <a:t>3</a:t>
            </a:r>
            <a:r>
              <a:rPr lang="th-TH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0,000 </a:t>
            </a:r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บาท      </a:t>
            </a:r>
            <a:br>
              <a:rPr lang="th-TH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th-TH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20,000</a:t>
            </a:r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</a:t>
            </a:r>
            <a:r>
              <a:rPr lang="th-TH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 </a:t>
            </a:r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r>
              <a:rPr lang="th-TH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 </a:t>
            </a:r>
            <a:r>
              <a:rPr lang="th-TH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14,000</a:t>
            </a:r>
            <a:br>
              <a:rPr lang="th-TH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14,000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th-TH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th-TH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th-TH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 </a:t>
            </a:r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th-TH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5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1,680,000 บาท</a:t>
            </a:r>
            <a:br>
              <a:rPr lang="th-TH" sz="5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h-TH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th-TH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US" sz="5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lareenat\Downloads\injured-2761807__3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792" y="5301208"/>
            <a:ext cx="719704" cy="144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F:\ออบแบบ\ออกแบบ 1\87355984-ghost-and-coffin-cartoon-scary-halloween-sketch-illustration-vecto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4" b="16186"/>
          <a:stretch/>
        </p:blipFill>
        <p:spPr bwMode="auto">
          <a:xfrm>
            <a:off x="6444208" y="476672"/>
            <a:ext cx="2016224" cy="137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41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0" y="0"/>
            <a:ext cx="9143999" cy="6858000"/>
          </a:xfrm>
          <a:prstGeom prst="roundRect">
            <a:avLst>
              <a:gd name="adj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9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       </a:t>
            </a:r>
            <a:endParaRPr lang="th-TH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2" name="Flowchart: Alternate Process 1"/>
          <p:cNvSpPr/>
          <p:nvPr/>
        </p:nvSpPr>
        <p:spPr>
          <a:xfrm>
            <a:off x="1331640" y="116632"/>
            <a:ext cx="6264696" cy="1440160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8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itchFamily="34" charset="-34"/>
                <a:cs typeface="LilyUPC" pitchFamily="34" charset="-34"/>
              </a:rPr>
              <a:t>         </a:t>
            </a:r>
            <a:endParaRPr lang="th-TH" sz="8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lyUPC" pitchFamily="34" charset="-34"/>
              <a:cs typeface="LilyUPC" pitchFamily="34" charset="-3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980" y="1539822"/>
            <a:ext cx="9107487" cy="5301208"/>
          </a:xfrm>
          <a:prstGeom prst="roundRect">
            <a:avLst>
              <a:gd name="adj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sz="8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  <a:p>
            <a:pPr algn="ctr"/>
            <a:endParaRPr lang="th-TH" sz="8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  <a:p>
            <a:pPr algn="ctr"/>
            <a:endParaRPr lang="th-TH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  <a:p>
            <a:pPr algn="ctr"/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9512" y="2079449"/>
            <a:ext cx="2664296" cy="1781599"/>
          </a:xfrm>
          <a:prstGeom prst="roundRect">
            <a:avLst>
              <a:gd name="adj" fmla="val 10000"/>
            </a:avLst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1000" b="-1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186" y="2079449"/>
            <a:ext cx="2647950" cy="17815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089" y="2053406"/>
            <a:ext cx="2763391" cy="1807642"/>
          </a:xfrm>
          <a:prstGeom prst="rect">
            <a:avLst/>
          </a:prstGeom>
        </p:spPr>
      </p:pic>
      <p:sp>
        <p:nvSpPr>
          <p:cNvPr id="9" name="Snip and Round Single Corner Rectangle 8"/>
          <p:cNvSpPr/>
          <p:nvPr/>
        </p:nvSpPr>
        <p:spPr>
          <a:xfrm>
            <a:off x="1547664" y="260648"/>
            <a:ext cx="5832648" cy="1152128"/>
          </a:xfrm>
          <a:prstGeom prst="snipRoundRect">
            <a:avLst>
              <a:gd name="adj1" fmla="val 4642"/>
              <a:gd name="adj2" fmla="val 1753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itchFamily="34" charset="-34"/>
              </a:rPr>
              <a:t>    3</a:t>
            </a:r>
            <a:r>
              <a:rPr lang="en-US" sz="7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itchFamily="34" charset="-34"/>
              </a:rPr>
              <a:t>.</a:t>
            </a:r>
            <a:r>
              <a:rPr lang="th-TH" sz="7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itchFamily="34" charset="-34"/>
              </a:rPr>
              <a:t> ค่าทำศพ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179513" y="4293096"/>
            <a:ext cx="4968551" cy="1944216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จ่ายตามกฎกระทรวง  </a:t>
            </a:r>
          </a:p>
          <a:p>
            <a:pPr algn="ctr"/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ปัจจุบัน </a:t>
            </a:r>
            <a:r>
              <a:rPr lang="th-TH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40,000</a:t>
            </a:r>
            <a:r>
              <a:rPr lang="th-TH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บาท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5364088" y="4581128"/>
            <a:ext cx="36004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868144" y="4365104"/>
            <a:ext cx="273630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4800" b="1" dirty="0" smtClean="0"/>
              <a:t>  ผู้จัดการศพ</a:t>
            </a:r>
            <a:endParaRPr lang="en-US" sz="4800" b="1" dirty="0"/>
          </a:p>
        </p:txBody>
      </p:sp>
      <p:sp>
        <p:nvSpPr>
          <p:cNvPr id="16" name="Down Arrow 15"/>
          <p:cNvSpPr/>
          <p:nvPr/>
        </p:nvSpPr>
        <p:spPr>
          <a:xfrm>
            <a:off x="6129089" y="5229200"/>
            <a:ext cx="49547" cy="12961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6156176" y="5661248"/>
            <a:ext cx="504056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6156176" y="6453336"/>
            <a:ext cx="504056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804248" y="5373216"/>
            <a:ext cx="108012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3200" dirty="0" smtClean="0"/>
              <a:t>ทายาท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6804248" y="6156593"/>
            <a:ext cx="108012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3200" dirty="0" smtClean="0"/>
              <a:t>นายจ้าง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7891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189114" y="4406332"/>
            <a:ext cx="2006622" cy="138499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th-TH" sz="2700" b="1" dirty="0" smtClean="0">
                <a:solidFill>
                  <a:srgbClr val="6600CC"/>
                </a:solidFill>
                <a:latin typeface="IrisUPC" pitchFamily="34" charset="-34"/>
                <a:cs typeface="IrisUPC" pitchFamily="34" charset="-34"/>
              </a:rPr>
              <a:t>1. ด้านอาชีพ </a:t>
            </a:r>
          </a:p>
          <a:p>
            <a:pPr algn="ctr" eaLnBrk="1" hangingPunct="1">
              <a:defRPr/>
            </a:pPr>
            <a:r>
              <a:rPr lang="th-TH" sz="2700" b="1" dirty="0" smtClean="0">
                <a:solidFill>
                  <a:srgbClr val="6600CC"/>
                </a:solidFill>
                <a:latin typeface="IrisUPC" pitchFamily="34" charset="-34"/>
                <a:cs typeface="IrisUPC" pitchFamily="34" charset="-34"/>
              </a:rPr>
              <a:t>ไม่</a:t>
            </a:r>
            <a:r>
              <a:rPr lang="th-TH" sz="2700" b="1" dirty="0">
                <a:solidFill>
                  <a:srgbClr val="6600CC"/>
                </a:solidFill>
                <a:latin typeface="IrisUPC" pitchFamily="34" charset="-34"/>
                <a:cs typeface="IrisUPC" pitchFamily="34" charset="-34"/>
              </a:rPr>
              <a:t>เกิน </a:t>
            </a:r>
            <a:endParaRPr lang="th-TH" sz="2700" b="1" dirty="0" smtClean="0">
              <a:solidFill>
                <a:srgbClr val="6600CC"/>
              </a:solidFill>
              <a:latin typeface="IrisUPC" pitchFamily="34" charset="-34"/>
              <a:cs typeface="IrisUPC" pitchFamily="34" charset="-34"/>
            </a:endParaRPr>
          </a:p>
          <a:p>
            <a:pPr algn="ctr" eaLnBrk="1" hangingPunct="1">
              <a:defRPr/>
            </a:pPr>
            <a:r>
              <a:rPr lang="th-TH" sz="3000" b="1" dirty="0" smtClean="0">
                <a:solidFill>
                  <a:srgbClr val="FF0000"/>
                </a:solidFill>
                <a:latin typeface="IrisUPC" pitchFamily="34" charset="-34"/>
                <a:cs typeface="IrisUPC" pitchFamily="34" charset="-34"/>
              </a:rPr>
              <a:t>24,000 </a:t>
            </a:r>
            <a:r>
              <a:rPr lang="th-TH" sz="2800" b="1" dirty="0" smtClean="0">
                <a:solidFill>
                  <a:srgbClr val="6600CC"/>
                </a:solidFill>
                <a:latin typeface="IrisUPC" pitchFamily="34" charset="-34"/>
                <a:cs typeface="IrisUPC" pitchFamily="34" charset="-34"/>
              </a:rPr>
              <a:t> </a:t>
            </a:r>
            <a:r>
              <a:rPr lang="th-TH" sz="2800" b="1" dirty="0">
                <a:solidFill>
                  <a:srgbClr val="6600CC"/>
                </a:solidFill>
                <a:latin typeface="IrisUPC" pitchFamily="34" charset="-34"/>
                <a:cs typeface="IrisUPC" pitchFamily="34" charset="-34"/>
              </a:rPr>
              <a:t>บาท</a:t>
            </a:r>
          </a:p>
        </p:txBody>
      </p:sp>
      <p:sp>
        <p:nvSpPr>
          <p:cNvPr id="17" name="Text Box 32"/>
          <p:cNvSpPr txBox="1">
            <a:spLocks noChangeArrowheads="1"/>
          </p:cNvSpPr>
          <p:nvPr/>
        </p:nvSpPr>
        <p:spPr bwMode="auto">
          <a:xfrm>
            <a:off x="2555776" y="4406332"/>
            <a:ext cx="1886069" cy="140038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2700" b="1" dirty="0" smtClean="0">
                <a:solidFill>
                  <a:srgbClr val="006600"/>
                </a:solidFill>
                <a:latin typeface="IrisUPC" pitchFamily="34" charset="-34"/>
                <a:cs typeface="IrisUPC" pitchFamily="34" charset="-34"/>
              </a:rPr>
              <a:t>2.</a:t>
            </a:r>
            <a:r>
              <a:rPr lang="th-TH" sz="2800" b="1" dirty="0" smtClean="0">
                <a:solidFill>
                  <a:srgbClr val="006600"/>
                </a:solidFill>
                <a:latin typeface="IrisUPC" pitchFamily="34" charset="-34"/>
                <a:cs typeface="IrisUPC" pitchFamily="34" charset="-34"/>
              </a:rPr>
              <a:t> </a:t>
            </a:r>
            <a:r>
              <a:rPr lang="th-TH" sz="2700" b="1" spc="-100" dirty="0" smtClean="0">
                <a:solidFill>
                  <a:srgbClr val="006600"/>
                </a:solidFill>
                <a:latin typeface="IrisUPC" pitchFamily="34" charset="-34"/>
                <a:cs typeface="IrisUPC" pitchFamily="34" charset="-34"/>
              </a:rPr>
              <a:t>ด้านการแพทย์</a:t>
            </a:r>
            <a:endParaRPr lang="th-TH" sz="2700" b="1" spc="-100" dirty="0">
              <a:solidFill>
                <a:srgbClr val="006600"/>
              </a:solidFill>
              <a:latin typeface="IrisUPC" pitchFamily="34" charset="-34"/>
              <a:cs typeface="IrisUPC" pitchFamily="34" charset="-34"/>
            </a:endParaRPr>
          </a:p>
          <a:p>
            <a:pPr algn="ctr">
              <a:defRPr/>
            </a:pPr>
            <a:r>
              <a:rPr lang="th-TH" sz="2700" b="1" dirty="0" smtClean="0">
                <a:solidFill>
                  <a:srgbClr val="006600"/>
                </a:solidFill>
                <a:latin typeface="IrisUPC" pitchFamily="34" charset="-34"/>
                <a:cs typeface="IrisUPC" pitchFamily="34" charset="-34"/>
              </a:rPr>
              <a:t>ไม่</a:t>
            </a:r>
            <a:r>
              <a:rPr lang="th-TH" sz="2700" b="1" dirty="0">
                <a:solidFill>
                  <a:srgbClr val="006600"/>
                </a:solidFill>
                <a:latin typeface="IrisUPC" pitchFamily="34" charset="-34"/>
                <a:cs typeface="IrisUPC" pitchFamily="34" charset="-34"/>
              </a:rPr>
              <a:t>เกิน </a:t>
            </a:r>
            <a:endParaRPr lang="th-TH" sz="2700" b="1" dirty="0" smtClean="0">
              <a:solidFill>
                <a:srgbClr val="006600"/>
              </a:solidFill>
              <a:latin typeface="IrisUPC" pitchFamily="34" charset="-34"/>
              <a:cs typeface="IrisUPC" pitchFamily="34" charset="-34"/>
            </a:endParaRPr>
          </a:p>
          <a:p>
            <a:pPr algn="ctr">
              <a:defRPr/>
            </a:pPr>
            <a:r>
              <a:rPr lang="th-TH" sz="3000" b="1" dirty="0" smtClean="0">
                <a:solidFill>
                  <a:srgbClr val="FF0000"/>
                </a:solidFill>
                <a:latin typeface="IrisUPC" pitchFamily="34" charset="-34"/>
                <a:cs typeface="IrisUPC" pitchFamily="34" charset="-34"/>
              </a:rPr>
              <a:t>24,000</a:t>
            </a:r>
            <a:r>
              <a:rPr lang="th-TH" sz="2800" b="1" dirty="0" smtClean="0">
                <a:solidFill>
                  <a:srgbClr val="FF0000"/>
                </a:solidFill>
                <a:latin typeface="IrisUPC" pitchFamily="34" charset="-34"/>
                <a:cs typeface="IrisUPC" pitchFamily="34" charset="-34"/>
              </a:rPr>
              <a:t> </a:t>
            </a:r>
            <a:r>
              <a:rPr lang="th-TH" sz="2800" b="1" dirty="0">
                <a:solidFill>
                  <a:srgbClr val="006600"/>
                </a:solidFill>
                <a:latin typeface="IrisUPC" pitchFamily="34" charset="-34"/>
                <a:cs typeface="IrisUPC" pitchFamily="34" charset="-34"/>
              </a:rPr>
              <a:t>บาท</a:t>
            </a:r>
          </a:p>
        </p:txBody>
      </p:sp>
      <p:sp>
        <p:nvSpPr>
          <p:cNvPr id="20" name="Text Box 32"/>
          <p:cNvSpPr txBox="1">
            <a:spLocks noChangeArrowheads="1"/>
          </p:cNvSpPr>
          <p:nvPr/>
        </p:nvSpPr>
        <p:spPr bwMode="auto">
          <a:xfrm>
            <a:off x="4968044" y="4406332"/>
            <a:ext cx="1728192" cy="180049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2700" b="1" dirty="0">
                <a:solidFill>
                  <a:srgbClr val="800000"/>
                </a:solidFill>
                <a:latin typeface="IrisUPC" pitchFamily="34" charset="-34"/>
                <a:cs typeface="IrisUPC" pitchFamily="34" charset="-34"/>
              </a:rPr>
              <a:t>3 </a:t>
            </a:r>
            <a:r>
              <a:rPr lang="th-TH" sz="2700" b="1" dirty="0" smtClean="0">
                <a:solidFill>
                  <a:srgbClr val="800000"/>
                </a:solidFill>
                <a:latin typeface="IrisUPC" pitchFamily="34" charset="-34"/>
                <a:cs typeface="IrisUPC" pitchFamily="34" charset="-34"/>
              </a:rPr>
              <a:t>.ค่าใช้จ่าย</a:t>
            </a:r>
          </a:p>
          <a:p>
            <a:pPr algn="ctr">
              <a:defRPr/>
            </a:pPr>
            <a:r>
              <a:rPr lang="th-TH" sz="2700" b="1" dirty="0" smtClean="0">
                <a:solidFill>
                  <a:srgbClr val="800000"/>
                </a:solidFill>
                <a:latin typeface="IrisUPC" pitchFamily="34" charset="-34"/>
                <a:cs typeface="IrisUPC" pitchFamily="34" charset="-34"/>
              </a:rPr>
              <a:t>ใน</a:t>
            </a:r>
            <a:r>
              <a:rPr lang="th-TH" sz="2700" b="1" dirty="0">
                <a:solidFill>
                  <a:srgbClr val="800000"/>
                </a:solidFill>
                <a:latin typeface="IrisUPC" pitchFamily="34" charset="-34"/>
                <a:cs typeface="IrisUPC" pitchFamily="34" charset="-34"/>
              </a:rPr>
              <a:t>การ</a:t>
            </a:r>
            <a:r>
              <a:rPr lang="th-TH" sz="2700" b="1" dirty="0" smtClean="0">
                <a:solidFill>
                  <a:srgbClr val="800000"/>
                </a:solidFill>
                <a:latin typeface="IrisUPC" pitchFamily="34" charset="-34"/>
                <a:cs typeface="IrisUPC" pitchFamily="34" charset="-34"/>
              </a:rPr>
              <a:t>ผ่าตัด</a:t>
            </a:r>
            <a:endParaRPr lang="th-TH" sz="2700" b="1" dirty="0">
              <a:solidFill>
                <a:srgbClr val="800000"/>
              </a:solidFill>
              <a:latin typeface="IrisUPC" pitchFamily="34" charset="-34"/>
              <a:cs typeface="IrisUPC" pitchFamily="34" charset="-34"/>
            </a:endParaRPr>
          </a:p>
          <a:p>
            <a:pPr algn="ctr">
              <a:defRPr/>
            </a:pPr>
            <a:r>
              <a:rPr lang="th-TH" sz="2700" b="1" spc="-100" dirty="0" smtClean="0">
                <a:solidFill>
                  <a:srgbClr val="800000"/>
                </a:solidFill>
                <a:latin typeface="IrisUPC" pitchFamily="34" charset="-34"/>
                <a:cs typeface="IrisUPC" pitchFamily="34" charset="-34"/>
              </a:rPr>
              <a:t> ไม่เกิน </a:t>
            </a:r>
            <a:r>
              <a:rPr lang="th-TH" sz="3000" b="1" dirty="0" smtClean="0">
                <a:solidFill>
                  <a:srgbClr val="FF0000"/>
                </a:solidFill>
                <a:latin typeface="IrisUPC" pitchFamily="34" charset="-34"/>
                <a:cs typeface="IrisUPC" pitchFamily="34" charset="-34"/>
              </a:rPr>
              <a:t>40,000</a:t>
            </a:r>
            <a:r>
              <a:rPr lang="th-TH" sz="2800" b="1" dirty="0" smtClean="0">
                <a:solidFill>
                  <a:srgbClr val="800000"/>
                </a:solidFill>
                <a:latin typeface="IrisUPC" pitchFamily="34" charset="-34"/>
                <a:cs typeface="IrisUPC" pitchFamily="34" charset="-34"/>
              </a:rPr>
              <a:t> </a:t>
            </a:r>
            <a:r>
              <a:rPr lang="th-TH" sz="2800" b="1" dirty="0">
                <a:solidFill>
                  <a:srgbClr val="800000"/>
                </a:solidFill>
                <a:latin typeface="IrisUPC" pitchFamily="34" charset="-34"/>
                <a:cs typeface="IrisUPC" pitchFamily="34" charset="-34"/>
              </a:rPr>
              <a:t>บาท</a:t>
            </a:r>
          </a:p>
        </p:txBody>
      </p:sp>
      <p:sp>
        <p:nvSpPr>
          <p:cNvPr id="21" name="Text Box 32"/>
          <p:cNvSpPr txBox="1">
            <a:spLocks noChangeArrowheads="1"/>
          </p:cNvSpPr>
          <p:nvPr/>
        </p:nvSpPr>
        <p:spPr bwMode="auto">
          <a:xfrm>
            <a:off x="6948264" y="4421430"/>
            <a:ext cx="2055232" cy="138499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2700" b="1" dirty="0" smtClean="0">
                <a:solidFill>
                  <a:srgbClr val="0000CC"/>
                </a:solidFill>
                <a:latin typeface="IrisUPC" pitchFamily="34" charset="-34"/>
                <a:cs typeface="IrisUPC" pitchFamily="34" charset="-34"/>
              </a:rPr>
              <a:t>4. </a:t>
            </a:r>
            <a:r>
              <a:rPr lang="th-TH" sz="2700" b="1" dirty="0">
                <a:solidFill>
                  <a:srgbClr val="0000CC"/>
                </a:solidFill>
                <a:latin typeface="IrisUPC" pitchFamily="34" charset="-34"/>
                <a:cs typeface="IrisUPC" pitchFamily="34" charset="-34"/>
              </a:rPr>
              <a:t>ค่าวัสดุ</a:t>
            </a:r>
            <a:r>
              <a:rPr lang="th-TH" sz="2700" b="1" dirty="0" smtClean="0">
                <a:solidFill>
                  <a:srgbClr val="0000CC"/>
                </a:solidFill>
                <a:latin typeface="IrisUPC" pitchFamily="34" charset="-34"/>
                <a:cs typeface="IrisUPC" pitchFamily="34" charset="-34"/>
              </a:rPr>
              <a:t>อุปกรณ์ </a:t>
            </a:r>
          </a:p>
          <a:p>
            <a:pPr algn="ctr">
              <a:defRPr/>
            </a:pPr>
            <a:r>
              <a:rPr lang="th-TH" sz="2700" b="1" dirty="0" smtClean="0">
                <a:solidFill>
                  <a:srgbClr val="0000CC"/>
                </a:solidFill>
                <a:latin typeface="IrisUPC" pitchFamily="34" charset="-34"/>
                <a:cs typeface="IrisUPC" pitchFamily="34" charset="-34"/>
              </a:rPr>
              <a:t>ไม่</a:t>
            </a:r>
            <a:r>
              <a:rPr lang="th-TH" sz="2700" b="1" dirty="0">
                <a:solidFill>
                  <a:srgbClr val="0000CC"/>
                </a:solidFill>
                <a:latin typeface="IrisUPC" pitchFamily="34" charset="-34"/>
                <a:cs typeface="IrisUPC" pitchFamily="34" charset="-34"/>
              </a:rPr>
              <a:t>เกิน </a:t>
            </a:r>
            <a:endParaRPr lang="th-TH" sz="2700" b="1" dirty="0" smtClean="0">
              <a:solidFill>
                <a:srgbClr val="0000CC"/>
              </a:solidFill>
              <a:latin typeface="IrisUPC" pitchFamily="34" charset="-34"/>
              <a:cs typeface="IrisUPC" pitchFamily="34" charset="-34"/>
            </a:endParaRPr>
          </a:p>
          <a:p>
            <a:pPr algn="ctr">
              <a:defRPr/>
            </a:pPr>
            <a:r>
              <a:rPr lang="th-TH" sz="3000" b="1" dirty="0" smtClean="0">
                <a:solidFill>
                  <a:srgbClr val="FF0000"/>
                </a:solidFill>
                <a:latin typeface="IrisUPC" pitchFamily="34" charset="-34"/>
                <a:cs typeface="IrisUPC" pitchFamily="34" charset="-34"/>
              </a:rPr>
              <a:t>160,000 </a:t>
            </a:r>
            <a:r>
              <a:rPr lang="th-TH" sz="2800" b="1" dirty="0">
                <a:solidFill>
                  <a:srgbClr val="0000CC"/>
                </a:solidFill>
                <a:latin typeface="IrisUPC" pitchFamily="34" charset="-34"/>
                <a:cs typeface="IrisUPC" pitchFamily="34" charset="-34"/>
              </a:rPr>
              <a:t>บาท</a:t>
            </a:r>
          </a:p>
        </p:txBody>
      </p:sp>
      <p:sp>
        <p:nvSpPr>
          <p:cNvPr id="22" name="Rectangle 4"/>
          <p:cNvSpPr/>
          <p:nvPr/>
        </p:nvSpPr>
        <p:spPr bwMode="auto">
          <a:xfrm rot="10800000">
            <a:off x="0" y="6508297"/>
            <a:ext cx="9144000" cy="382970"/>
          </a:xfrm>
          <a:custGeom>
            <a:avLst/>
            <a:gdLst>
              <a:gd name="connsiteX0" fmla="*/ 0 w 9144000"/>
              <a:gd name="connsiteY0" fmla="*/ 0 h 1140054"/>
              <a:gd name="connsiteX1" fmla="*/ 9144000 w 9144000"/>
              <a:gd name="connsiteY1" fmla="*/ 0 h 1140054"/>
              <a:gd name="connsiteX2" fmla="*/ 9144000 w 9144000"/>
              <a:gd name="connsiteY2" fmla="*/ 1140054 h 1140054"/>
              <a:gd name="connsiteX3" fmla="*/ 0 w 9144000"/>
              <a:gd name="connsiteY3" fmla="*/ 1140054 h 1140054"/>
              <a:gd name="connsiteX4" fmla="*/ 0 w 9144000"/>
              <a:gd name="connsiteY4" fmla="*/ 0 h 1140054"/>
              <a:gd name="connsiteX0" fmla="*/ 0 w 9144000"/>
              <a:gd name="connsiteY0" fmla="*/ 0 h 1147674"/>
              <a:gd name="connsiteX1" fmla="*/ 9144000 w 9144000"/>
              <a:gd name="connsiteY1" fmla="*/ 0 h 1147674"/>
              <a:gd name="connsiteX2" fmla="*/ 9144000 w 9144000"/>
              <a:gd name="connsiteY2" fmla="*/ 1140054 h 1147674"/>
              <a:gd name="connsiteX3" fmla="*/ 899160 w 9144000"/>
              <a:gd name="connsiteY3" fmla="*/ 1147674 h 1147674"/>
              <a:gd name="connsiteX4" fmla="*/ 0 w 9144000"/>
              <a:gd name="connsiteY4" fmla="*/ 0 h 1147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147674">
                <a:moveTo>
                  <a:pt x="0" y="0"/>
                </a:moveTo>
                <a:lnTo>
                  <a:pt x="9144000" y="0"/>
                </a:lnTo>
                <a:lnTo>
                  <a:pt x="9144000" y="1140054"/>
                </a:lnTo>
                <a:lnTo>
                  <a:pt x="899160" y="1147674"/>
                </a:lnTo>
                <a:lnTo>
                  <a:pt x="0" y="0"/>
                </a:lnTo>
                <a:close/>
              </a:path>
            </a:pathLst>
          </a:custGeom>
          <a:solidFill>
            <a:srgbClr val="BCE3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5124" name="Picture 4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41" y="2853424"/>
            <a:ext cx="1964370" cy="131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Related 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45" y="2835264"/>
            <a:ext cx="1746230" cy="133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Related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411" y="2835264"/>
            <a:ext cx="1820829" cy="134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Related image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806" y="2872266"/>
            <a:ext cx="1476164" cy="131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-29913" y="-8772"/>
            <a:ext cx="9144000" cy="15121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8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   </a:t>
            </a:r>
            <a:r>
              <a:rPr lang="en-US" sz="8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4. </a:t>
            </a:r>
            <a:r>
              <a:rPr lang="th-TH" sz="8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ค่า</a:t>
            </a:r>
            <a:r>
              <a:rPr lang="th-TH" sz="8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ฟื้นฟูสมรรถภาพ</a:t>
            </a:r>
          </a:p>
        </p:txBody>
      </p:sp>
    </p:spTree>
    <p:extLst>
      <p:ext uri="{BB962C8B-B14F-4D97-AF65-F5344CB8AC3E}">
        <p14:creationId xmlns:p14="http://schemas.microsoft.com/office/powerpoint/2010/main" val="27685315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09120"/>
            <a:ext cx="259228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988" y="83840"/>
            <a:ext cx="2964556" cy="2049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035" y="2233951"/>
            <a:ext cx="2532509" cy="198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581128"/>
            <a:ext cx="2880320" cy="2193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632" y="4026524"/>
            <a:ext cx="3347417" cy="1634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C:\Users\lareenat\Downloads\sport6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33951"/>
            <a:ext cx="3312368" cy="2131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lareenat\Downloads\sport5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33951"/>
            <a:ext cx="3672408" cy="2275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6" y="83840"/>
            <a:ext cx="2857500" cy="2049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61739"/>
            <a:ext cx="3096344" cy="2071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88632" y="5715253"/>
            <a:ext cx="3419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 b="1" dirty="0">
                <a:latin typeface="Angsana New" pitchFamily="18" charset="-34"/>
                <a:cs typeface="Angsana New" pitchFamily="18" charset="-34"/>
              </a:rPr>
              <a:t>ศูนย์ฟื้นฟูสมรรถภาพคนงานภาค 1</a:t>
            </a:r>
          </a:p>
          <a:p>
            <a:r>
              <a:rPr lang="th-TH" sz="1400" b="1" dirty="0">
                <a:latin typeface="Angsana New" pitchFamily="18" charset="-34"/>
                <a:cs typeface="Angsana New" pitchFamily="18" charset="-34"/>
              </a:rPr>
              <a:t>สำนักงานประกันสังคม กระทรวงแรงงาน</a:t>
            </a:r>
          </a:p>
          <a:p>
            <a:r>
              <a:rPr lang="th-TH" sz="1400" b="1" dirty="0">
                <a:latin typeface="Angsana New" pitchFamily="18" charset="-34"/>
                <a:cs typeface="Angsana New" pitchFamily="18" charset="-34"/>
              </a:rPr>
              <a:t>97 หมู่ 3 ถนนรังสิต-ปทุมธานี ต.บาง</a:t>
            </a:r>
            <a:r>
              <a:rPr lang="th-TH" sz="1400" b="1" dirty="0" smtClean="0">
                <a:latin typeface="Angsana New" pitchFamily="18" charset="-34"/>
                <a:cs typeface="Angsana New" pitchFamily="18" charset="-34"/>
              </a:rPr>
              <a:t>พูน  </a:t>
            </a:r>
            <a:r>
              <a:rPr lang="th-TH" sz="1400" b="1" dirty="0">
                <a:latin typeface="Angsana New" pitchFamily="18" charset="-34"/>
                <a:cs typeface="Angsana New" pitchFamily="18" charset="-34"/>
              </a:rPr>
              <a:t>อ.เมือง จ.ปทุมธานี 12000</a:t>
            </a:r>
          </a:p>
          <a:p>
            <a:r>
              <a:rPr lang="th-TH" sz="1400" b="1" dirty="0">
                <a:latin typeface="Angsana New" pitchFamily="18" charset="-34"/>
                <a:cs typeface="Angsana New" pitchFamily="18" charset="-34"/>
              </a:rPr>
              <a:t>โทร. 02-5670847-9, </a:t>
            </a:r>
            <a:r>
              <a:rPr lang="th-TH" sz="1400" b="1" dirty="0" smtClean="0">
                <a:latin typeface="Angsana New" pitchFamily="18" charset="-34"/>
                <a:cs typeface="Angsana New" pitchFamily="18" charset="-34"/>
              </a:rPr>
              <a:t>02-5670777-8 </a:t>
            </a:r>
            <a:r>
              <a:rPr lang="th-TH" sz="1400" b="1" dirty="0">
                <a:latin typeface="Angsana New" pitchFamily="18" charset="-34"/>
                <a:cs typeface="Angsana New" pitchFamily="18" charset="-34"/>
              </a:rPr>
              <a:t>โทรสาร. 02-5670847-9 ต่อ 100</a:t>
            </a:r>
          </a:p>
        </p:txBody>
      </p:sp>
    </p:spTree>
    <p:extLst>
      <p:ext uri="{BB962C8B-B14F-4D97-AF65-F5344CB8AC3E}">
        <p14:creationId xmlns:p14="http://schemas.microsoft.com/office/powerpoint/2010/main" val="266030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84976" cy="6624736"/>
          </a:xfrm>
        </p:spPr>
      </p:pic>
    </p:spTree>
    <p:extLst>
      <p:ext uri="{BB962C8B-B14F-4D97-AF65-F5344CB8AC3E}">
        <p14:creationId xmlns:p14="http://schemas.microsoft.com/office/powerpoint/2010/main" val="208905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1412776"/>
            <a:ext cx="9144000" cy="5445224"/>
          </a:xfrm>
          <a:prstGeom prst="roundRect">
            <a:avLst>
              <a:gd name="adj" fmla="val 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4500" b="1" dirty="0" smtClean="0">
                <a:cs typeface="+mj-cs"/>
              </a:rPr>
              <a:t>             </a:t>
            </a:r>
            <a:endParaRPr lang="th-TH" sz="2000" b="1" dirty="0" smtClean="0">
              <a:cs typeface="+mj-cs"/>
            </a:endParaRPr>
          </a:p>
          <a:p>
            <a:endParaRPr lang="th-TH" sz="3200" b="1" dirty="0" smtClean="0">
              <a:cs typeface="+mj-cs"/>
            </a:endParaRPr>
          </a:p>
          <a:p>
            <a:endParaRPr lang="th-TH" sz="3200" b="1" dirty="0">
              <a:cs typeface="+mj-cs"/>
            </a:endParaRPr>
          </a:p>
          <a:p>
            <a:endParaRPr lang="th-TH" sz="3200" b="1" dirty="0" smtClean="0">
              <a:cs typeface="+mj-cs"/>
            </a:endParaRPr>
          </a:p>
          <a:p>
            <a:r>
              <a:rPr lang="th-TH" sz="4500" b="1" dirty="0" smtClean="0">
                <a:cs typeface="+mj-cs"/>
              </a:rPr>
              <a:t>   ให้การสนับสนุนด้านต่าง ๆ   ดังนี้</a:t>
            </a:r>
          </a:p>
          <a:p>
            <a:r>
              <a:rPr lang="th-TH" sz="4500" b="1" dirty="0" smtClean="0">
                <a:cs typeface="+mj-cs"/>
              </a:rPr>
              <a:t> 1. ค่ารักษา</a:t>
            </a:r>
          </a:p>
          <a:p>
            <a:r>
              <a:rPr lang="th-TH" sz="4500" b="1" dirty="0" smtClean="0">
                <a:cs typeface="+mj-cs"/>
              </a:rPr>
              <a:t> 2. ทุนประกอบอาชีพ</a:t>
            </a:r>
          </a:p>
          <a:p>
            <a:r>
              <a:rPr lang="th-TH" sz="4500" b="1" dirty="0" smtClean="0">
                <a:effectLst/>
                <a:cs typeface="+mj-cs"/>
              </a:rPr>
              <a:t> 3. เงินสงเคราะห์รายเดือน</a:t>
            </a:r>
          </a:p>
          <a:p>
            <a:r>
              <a:rPr lang="th-TH" sz="4500" b="1" dirty="0" smtClean="0">
                <a:cs typeface="+mj-cs"/>
              </a:rPr>
              <a:t> 4. ค่า</a:t>
            </a:r>
            <a:r>
              <a:rPr lang="th-TH" sz="4500" b="1" dirty="0">
                <a:cs typeface="+mj-cs"/>
              </a:rPr>
              <a:t>อวัยวะเทียม </a:t>
            </a:r>
            <a:endParaRPr lang="th-TH" sz="4500" b="1" dirty="0" smtClean="0">
              <a:cs typeface="+mj-cs"/>
            </a:endParaRPr>
          </a:p>
          <a:p>
            <a:r>
              <a:rPr lang="th-TH" sz="4500" b="1" dirty="0" smtClean="0">
                <a:cs typeface="+mj-cs"/>
              </a:rPr>
              <a:t> 5</a:t>
            </a:r>
            <a:r>
              <a:rPr lang="th-TH" sz="4500" b="1" dirty="0">
                <a:cs typeface="+mj-cs"/>
              </a:rPr>
              <a:t>. ส่งเสริมกิจกรรมในการ</a:t>
            </a:r>
            <a:r>
              <a:rPr lang="th-TH" sz="4500" b="1" dirty="0" smtClean="0">
                <a:cs typeface="+mj-cs"/>
              </a:rPr>
              <a:t>ฟื้นฟูฯ</a:t>
            </a:r>
            <a:r>
              <a:rPr lang="th-TH" sz="4000" b="1" dirty="0" smtClean="0">
                <a:cs typeface="+mj-cs"/>
              </a:rPr>
              <a:t> </a:t>
            </a:r>
          </a:p>
          <a:p>
            <a:r>
              <a:rPr lang="th-TH" sz="3200" b="1" dirty="0">
                <a:cs typeface="+mj-cs"/>
              </a:rPr>
              <a:t> </a:t>
            </a:r>
            <a:r>
              <a:rPr lang="th-TH" sz="3200" b="1" dirty="0" smtClean="0">
                <a:cs typeface="+mj-cs"/>
              </a:rPr>
              <a:t>    </a:t>
            </a:r>
            <a:endParaRPr lang="th-TH" sz="3200" b="1" dirty="0">
              <a:cs typeface="+mj-cs"/>
            </a:endParaRPr>
          </a:p>
          <a:p>
            <a:endParaRPr lang="th-TH" sz="3200" b="1" dirty="0">
              <a:cs typeface="+mj-cs"/>
            </a:endParaRPr>
          </a:p>
          <a:p>
            <a:endParaRPr lang="th-TH" sz="3200" b="1" dirty="0" smtClean="0">
              <a:cs typeface="+mj-cs"/>
            </a:endParaRPr>
          </a:p>
          <a:p>
            <a:r>
              <a:rPr lang="th-TH" sz="3200" b="1" dirty="0" smtClean="0">
                <a:cs typeface="+mj-cs"/>
              </a:rPr>
              <a:t> </a:t>
            </a:r>
            <a:endParaRPr lang="th-TH" sz="3200" b="1" dirty="0">
              <a:cs typeface="+mj-cs"/>
            </a:endParaRPr>
          </a:p>
          <a:p>
            <a:endParaRPr lang="th-TH" sz="3200" b="1" dirty="0" smtClean="0">
              <a:effectLst/>
              <a:cs typeface="+mj-c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44624"/>
            <a:ext cx="9144000" cy="136815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8000" b="1" dirty="0" smtClean="0">
                <a:cs typeface="+mj-cs"/>
              </a:rPr>
              <a:t>   มูลนิธิคุณากร</a:t>
            </a:r>
            <a:endParaRPr lang="th-TH" sz="8000" b="1" dirty="0"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92359"/>
            <a:ext cx="3347864" cy="2040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www.seesketch.com/sketch_file/28/Eax8BALp6q2J3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4" t="13799" r="6160" b="7616"/>
          <a:stretch/>
        </p:blipFill>
        <p:spPr bwMode="auto">
          <a:xfrm>
            <a:off x="4139953" y="2780928"/>
            <a:ext cx="1656184" cy="115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543046"/>
            <a:ext cx="1484248" cy="1326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6" descr="Related imag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252" y="4925797"/>
            <a:ext cx="1476164" cy="131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18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07504" y="2213532"/>
            <a:ext cx="8856984" cy="4500500"/>
          </a:xfrm>
          <a:prstGeom prst="roundRect">
            <a:avLst>
              <a:gd name="adj" fmla="val 833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th-TH" sz="1500" b="1" dirty="0" smtClean="0">
              <a:cs typeface="+mj-cs"/>
            </a:endParaRPr>
          </a:p>
          <a:p>
            <a:r>
              <a:rPr lang="th-TH" sz="4000" b="1" dirty="0" smtClean="0">
                <a:cs typeface="+mj-cs"/>
              </a:rPr>
              <a:t>     </a:t>
            </a:r>
            <a:r>
              <a:rPr lang="th-TH" sz="6000" b="1" dirty="0" smtClean="0">
                <a:cs typeface="+mj-cs"/>
              </a:rPr>
              <a:t>1. ลูกจ้างเสพของมึนเมา  </a:t>
            </a:r>
          </a:p>
          <a:p>
            <a:r>
              <a:rPr lang="th-TH" sz="6000" b="1" dirty="0">
                <a:cs typeface="+mj-cs"/>
              </a:rPr>
              <a:t> </a:t>
            </a:r>
            <a:r>
              <a:rPr lang="th-TH" sz="6000" b="1" dirty="0" smtClean="0">
                <a:cs typeface="+mj-cs"/>
              </a:rPr>
              <a:t>        หรือเสพสิ่งเสพติด </a:t>
            </a:r>
          </a:p>
          <a:p>
            <a:r>
              <a:rPr lang="th-TH" sz="6000" b="1" dirty="0">
                <a:cs typeface="+mj-cs"/>
              </a:rPr>
              <a:t> </a:t>
            </a:r>
            <a:r>
              <a:rPr lang="th-TH" sz="6000" b="1" dirty="0" smtClean="0">
                <a:cs typeface="+mj-cs"/>
              </a:rPr>
              <a:t>  2. ลูกจ้างจงใจ  หรือยอมให้ผู้อื่น</a:t>
            </a:r>
          </a:p>
          <a:p>
            <a:r>
              <a:rPr lang="th-TH" sz="6000" b="1" dirty="0">
                <a:cs typeface="+mj-cs"/>
              </a:rPr>
              <a:t> </a:t>
            </a:r>
            <a:r>
              <a:rPr lang="th-TH" sz="6000" b="1" dirty="0" smtClean="0">
                <a:cs typeface="+mj-cs"/>
              </a:rPr>
              <a:t>        ทำให้ตนเองประสบอันตราย</a:t>
            </a:r>
          </a:p>
          <a:p>
            <a:endParaRPr lang="th-TH" sz="3200" b="1" dirty="0">
              <a:effectLst/>
              <a:cs typeface="+mj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87647" y="835943"/>
            <a:ext cx="8676841" cy="122490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5400" b="1" dirty="0" smtClean="0">
                <a:cs typeface="+mj-cs"/>
              </a:rPr>
              <a:t>       </a:t>
            </a:r>
            <a:r>
              <a:rPr lang="th-TH" sz="7000" b="1" dirty="0" smtClean="0">
                <a:cs typeface="+mj-cs"/>
              </a:rPr>
              <a:t>ข้อยกเว้น  ที่ไม่จ่ายค่าทดแทน</a:t>
            </a:r>
            <a:endParaRPr lang="th-TH" sz="7000" b="1" dirty="0">
              <a:cs typeface="+mj-cs"/>
            </a:endParaRPr>
          </a:p>
        </p:txBody>
      </p:sp>
      <p:pic>
        <p:nvPicPr>
          <p:cNvPr id="6146" name="Picture 2" descr="C:\Users\lareenat\Downloads\drunkard-40577__3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958" y="2654248"/>
            <a:ext cx="913458" cy="77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lareenat\Downloads\no-1532838__3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814" y="44624"/>
            <a:ext cx="1763266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lareenat\Downloads\drunk-1013998__3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17232"/>
            <a:ext cx="122413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lareenat\Downloads\drunkard-40577__3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82" y="6326657"/>
            <a:ext cx="913458" cy="77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1705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629185"/>
            <a:ext cx="8856984" cy="518419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3800" b="1" dirty="0" smtClean="0">
                <a:cs typeface="+mj-cs"/>
              </a:rPr>
              <a:t>      </a:t>
            </a:r>
            <a:endParaRPr lang="en-US" sz="3800" b="1" dirty="0" smtClean="0">
              <a:cs typeface="+mj-cs"/>
            </a:endParaRPr>
          </a:p>
          <a:p>
            <a:r>
              <a:rPr lang="en-US" sz="3800" b="1" dirty="0" smtClean="0">
                <a:cs typeface="+mj-cs"/>
              </a:rPr>
              <a:t>  </a:t>
            </a:r>
            <a:r>
              <a:rPr lang="th-TH" sz="3800" b="1" dirty="0" smtClean="0">
                <a:cs typeface="+mj-cs"/>
              </a:rPr>
              <a:t>         </a:t>
            </a:r>
            <a:r>
              <a:rPr lang="th-TH" sz="45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นายจ้าง  ลูกจ้าง  หรือผู้มีสิทธิ  ไม่พอใจคำสั่งประโยชน์ทดแทน   ยื่นอุทธรณ์ภายใน 30 วันนับแต่วันที่ได้รับแจ้ง</a:t>
            </a:r>
          </a:p>
          <a:p>
            <a:endParaRPr lang="th-TH" sz="1000" b="1" dirty="0" smtClean="0">
              <a:solidFill>
                <a:schemeClr val="tx1">
                  <a:lumMod val="95000"/>
                  <a:lumOff val="5000"/>
                </a:schemeClr>
              </a:solidFill>
              <a:cs typeface="+mj-cs"/>
            </a:endParaRPr>
          </a:p>
          <a:p>
            <a:r>
              <a:rPr lang="th-TH" sz="4500" b="1" dirty="0" smtClean="0">
                <a:cs typeface="+mj-cs"/>
              </a:rPr>
              <a:t> </a:t>
            </a:r>
            <a:r>
              <a:rPr lang="th-TH" sz="4500" b="1" dirty="0" smtClean="0">
                <a:solidFill>
                  <a:schemeClr val="tx1"/>
                </a:solidFill>
                <a:cs typeface="+mj-cs"/>
              </a:rPr>
              <a:t>          หากไม่พอใจผลการอุทธรณ์  ยื่นฟ้องศาลแรงงาน  ภายใน 30 วันนับแต่วันที่ได้รับแจ้ง</a:t>
            </a:r>
            <a:r>
              <a:rPr lang="en-US" sz="4500" b="1" dirty="0" smtClean="0">
                <a:solidFill>
                  <a:schemeClr val="tx1"/>
                </a:solidFill>
                <a:cs typeface="+mj-cs"/>
              </a:rPr>
              <a:t>                               </a:t>
            </a:r>
          </a:p>
          <a:p>
            <a:endParaRPr lang="th-TH" sz="4000" b="1" dirty="0">
              <a:solidFill>
                <a:srgbClr val="7030A0"/>
              </a:solidFill>
              <a:cs typeface="+mj-cs"/>
            </a:endParaRPr>
          </a:p>
          <a:p>
            <a:r>
              <a:rPr lang="th-TH" sz="3200" b="1" dirty="0" smtClean="0">
                <a:cs typeface="+mj-cs"/>
              </a:rPr>
              <a:t> </a:t>
            </a:r>
            <a:endParaRPr lang="th-TH" sz="3200" b="1" dirty="0">
              <a:effectLst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504" y="116632"/>
            <a:ext cx="8856984" cy="151255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000" b="1" dirty="0" smtClean="0">
                <a:cs typeface="+mj-cs"/>
              </a:rPr>
              <a:t>การอุทธรณ์</a:t>
            </a:r>
            <a:endParaRPr lang="en-US" sz="8000" b="1" dirty="0">
              <a:cs typeface="+mj-cs"/>
            </a:endParaRPr>
          </a:p>
        </p:txBody>
      </p:sp>
      <p:pic>
        <p:nvPicPr>
          <p:cNvPr id="8194" name="Picture 2" descr="C:\Users\lareenat\Downloads\pray-2669711__3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56376" y="5661249"/>
            <a:ext cx="936104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541090" y="2336304"/>
            <a:ext cx="358502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539552" y="4653136"/>
            <a:ext cx="358502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702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25760"/>
            <a:ext cx="8712968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8000" dirty="0" smtClean="0">
                <a:cs typeface="+mj-cs"/>
              </a:rPr>
              <a:t>วัตถุประสงค์</a:t>
            </a:r>
            <a:endParaRPr lang="en-US" sz="8000" dirty="0">
              <a:cs typeface="+mj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399544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86222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0" y="1124744"/>
            <a:ext cx="9144000" cy="5733256"/>
          </a:xfrm>
          <a:prstGeom prst="roundRect">
            <a:avLst>
              <a:gd name="adj" fmla="val 209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2400" b="1" dirty="0" smtClean="0">
                <a:solidFill>
                  <a:schemeClr val="tx1"/>
                </a:solidFill>
                <a:cs typeface="+mj-cs"/>
              </a:rPr>
              <a:t> </a:t>
            </a:r>
          </a:p>
          <a:p>
            <a:r>
              <a:rPr lang="en-US" sz="6000" b="1" dirty="0" smtClean="0">
                <a:solidFill>
                  <a:schemeClr val="tx1"/>
                </a:solidFill>
                <a:cs typeface="+mj-cs"/>
              </a:rPr>
              <a:t> </a:t>
            </a:r>
            <a:r>
              <a:rPr lang="th-TH" sz="6000" b="1" dirty="0" smtClean="0">
                <a:solidFill>
                  <a:schemeClr val="tx1"/>
                </a:solidFill>
                <a:cs typeface="+mj-cs"/>
              </a:rPr>
              <a:t> </a:t>
            </a:r>
            <a:r>
              <a:rPr lang="th-TH" sz="4000" b="1" dirty="0" smtClean="0">
                <a:cs typeface="+mj-cs"/>
              </a:rPr>
              <a:t>1. ตรวจสุขภาพ  แรกเข้า  ระหว่าง  และหลังออก</a:t>
            </a:r>
            <a:r>
              <a:rPr lang="th-TH" sz="4000" b="1" dirty="0">
                <a:cs typeface="+mj-cs"/>
              </a:rPr>
              <a:t>จากงาน</a:t>
            </a:r>
          </a:p>
          <a:p>
            <a:r>
              <a:rPr lang="th-TH" sz="4000" b="1" dirty="0" smtClean="0">
                <a:cs typeface="+mj-cs"/>
              </a:rPr>
              <a:t>   2. ตรวจวินิจฉัย  </a:t>
            </a:r>
            <a:r>
              <a:rPr lang="th-TH" sz="4000" b="1" dirty="0">
                <a:cs typeface="+mj-cs"/>
              </a:rPr>
              <a:t>รักษา  </a:t>
            </a:r>
            <a:r>
              <a:rPr lang="th-TH" sz="4000" b="1" dirty="0" smtClean="0">
                <a:cs typeface="+mj-cs"/>
              </a:rPr>
              <a:t>ฟื้นฟู</a:t>
            </a:r>
          </a:p>
          <a:p>
            <a:endParaRPr lang="th-TH" sz="4000" b="1" dirty="0" smtClean="0">
              <a:cs typeface="+mj-cs"/>
            </a:endParaRPr>
          </a:p>
          <a:p>
            <a:endParaRPr lang="th-TH" sz="4000" b="1" dirty="0" smtClean="0">
              <a:cs typeface="+mj-cs"/>
            </a:endParaRPr>
          </a:p>
          <a:p>
            <a:r>
              <a:rPr lang="th-TH" sz="4000" dirty="0" smtClean="0">
                <a:cs typeface="+mj-cs"/>
              </a:rPr>
              <a:t>   </a:t>
            </a:r>
            <a:r>
              <a:rPr lang="th-TH" sz="4000" b="1" dirty="0" smtClean="0">
                <a:cs typeface="+mj-cs"/>
              </a:rPr>
              <a:t>ติดต่อที่รพ.ที่เข้าโครงการฯ มีทั่วประเทศ</a:t>
            </a:r>
          </a:p>
          <a:p>
            <a:r>
              <a:rPr lang="th-TH" sz="4000" dirty="0">
                <a:cs typeface="+mj-cs"/>
              </a:rPr>
              <a:t> </a:t>
            </a:r>
            <a:r>
              <a:rPr lang="th-TH" sz="4000" dirty="0" smtClean="0">
                <a:cs typeface="+mj-cs"/>
              </a:rPr>
              <a:t>  กรุงเทพ</a:t>
            </a:r>
            <a:r>
              <a:rPr lang="en-US" sz="4000" dirty="0" smtClean="0">
                <a:cs typeface="+mj-cs"/>
              </a:rPr>
              <a:t>- </a:t>
            </a:r>
            <a:r>
              <a:rPr lang="th-TH" sz="4000" dirty="0" smtClean="0">
                <a:cs typeface="+mj-cs"/>
              </a:rPr>
              <a:t>รามาฯ  นพ</a:t>
            </a:r>
            <a:r>
              <a:rPr lang="th-TH" sz="4000" dirty="0" err="1" smtClean="0">
                <a:cs typeface="+mj-cs"/>
              </a:rPr>
              <a:t>รัตน</a:t>
            </a:r>
            <a:r>
              <a:rPr lang="th-TH" sz="4000" dirty="0" smtClean="0">
                <a:cs typeface="+mj-cs"/>
              </a:rPr>
              <a:t>ฯ</a:t>
            </a:r>
          </a:p>
          <a:p>
            <a:r>
              <a:rPr lang="th-TH" sz="4000" dirty="0">
                <a:cs typeface="+mj-cs"/>
              </a:rPr>
              <a:t> </a:t>
            </a:r>
            <a:r>
              <a:rPr lang="th-TH" sz="4000" dirty="0" smtClean="0">
                <a:cs typeface="+mj-cs"/>
              </a:rPr>
              <a:t>  นนทบุรี </a:t>
            </a:r>
            <a:r>
              <a:rPr lang="en-US" sz="4000" dirty="0" smtClean="0">
                <a:cs typeface="+mj-cs"/>
              </a:rPr>
              <a:t>-</a:t>
            </a:r>
            <a:r>
              <a:rPr lang="th-TH" sz="4000" dirty="0" smtClean="0">
                <a:cs typeface="+mj-cs"/>
              </a:rPr>
              <a:t> พระนั่งเกล้าฯ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9144000" cy="10527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8000" b="1" dirty="0" smtClean="0">
                <a:cs typeface="+mj-cs"/>
              </a:rPr>
              <a:t>     </a:t>
            </a:r>
            <a:r>
              <a:rPr lang="th-TH" sz="5400" b="1" dirty="0" smtClean="0">
                <a:cs typeface="+mj-cs"/>
              </a:rPr>
              <a:t>โครงการ</a:t>
            </a:r>
            <a:r>
              <a:rPr lang="th-TH" sz="5400" b="1" dirty="0">
                <a:cs typeface="+mj-cs"/>
              </a:rPr>
              <a:t>ศูนย์โรคจากการทำงาน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528" y="1280954"/>
            <a:ext cx="1656184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3200" b="1" dirty="0"/>
              <a:t> </a:t>
            </a:r>
            <a:r>
              <a:rPr lang="th-TH" sz="4000" b="1" dirty="0"/>
              <a:t>ให้บริการ 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6300192" y="5949280"/>
            <a:ext cx="2664296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00B0F0"/>
                </a:solidFill>
              </a:rPr>
              <a:t> </a:t>
            </a:r>
            <a:r>
              <a:rPr lang="th-TH" sz="4000" b="1" dirty="0">
                <a:solidFill>
                  <a:srgbClr val="7030A0"/>
                </a:solidFill>
              </a:rPr>
              <a:t>ไม่เสียค่าใช้จ่าย 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3789040"/>
            <a:ext cx="172819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3600" dirty="0" smtClean="0"/>
              <a:t> วิธีเข้ารักษา</a:t>
            </a:r>
            <a:endParaRPr lang="en-US" sz="3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780928"/>
            <a:ext cx="3168351" cy="1872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978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2864821"/>
              </p:ext>
            </p:extLst>
          </p:nvPr>
        </p:nvGraphicFramePr>
        <p:xfrm>
          <a:off x="539552" y="188913"/>
          <a:ext cx="7992888" cy="6520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0" name="Acrobat Document" r:id="rId3" imgW="5667202" imgH="8019745" progId="AcroExch.Document.11">
                  <p:embed/>
                </p:oleObj>
              </mc:Choice>
              <mc:Fallback>
                <p:oleObj name="Acrobat Document" r:id="rId3" imgW="5667202" imgH="8019745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88913"/>
                        <a:ext cx="7992888" cy="65205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3268440" y="2607480"/>
              <a:ext cx="2857680" cy="2286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59080" y="2598120"/>
                <a:ext cx="2876400" cy="230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8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661486"/>
              </p:ext>
            </p:extLst>
          </p:nvPr>
        </p:nvGraphicFramePr>
        <p:xfrm>
          <a:off x="323528" y="-26690"/>
          <a:ext cx="8424936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4" name="Acrobat Document" r:id="rId3" imgW="5667202" imgH="8019745" progId="AcroExch.Document.11">
                  <p:embed/>
                </p:oleObj>
              </mc:Choice>
              <mc:Fallback>
                <p:oleObj name="Acrobat Document" r:id="rId3" imgW="5667202" imgH="8019745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-26690"/>
                        <a:ext cx="8424936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833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207404"/>
            <a:ext cx="9144000" cy="1188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th-TH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เมื่อ</a:t>
            </a:r>
            <a:r>
              <a:rPr lang="th-TH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ลูกจ้างประสบอันตรายฯ  </a:t>
            </a:r>
            <a:r>
              <a:rPr lang="th-TH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ต้องทำอย่างไร</a:t>
            </a:r>
            <a:endParaRPr lang="en-US" sz="5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438" y="967046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800" b="1" dirty="0" smtClean="0">
                <a:cs typeface="+mj-cs"/>
              </a:rPr>
              <a:t>1. ดูสาเหตุ   ถ้าเนื่องจากการทำงาน</a:t>
            </a:r>
          </a:p>
          <a:p>
            <a:r>
              <a:rPr lang="th-TH" sz="4800" b="1" dirty="0" smtClean="0">
                <a:cs typeface="+mj-cs"/>
              </a:rPr>
              <a:t>2. ให้แจ้งนายจ้างทันที</a:t>
            </a:r>
          </a:p>
          <a:p>
            <a:r>
              <a:rPr lang="th-TH" sz="4800" b="1" dirty="0" smtClean="0">
                <a:cs typeface="+mj-cs"/>
              </a:rPr>
              <a:t>3. นายจ้างต้องส่งตัวลูกจ้างเข้ารับการรักษาทันที</a:t>
            </a:r>
            <a:endParaRPr lang="th-TH" sz="4800" b="1" dirty="0">
              <a:cs typeface="+mj-cs"/>
            </a:endParaRPr>
          </a:p>
          <a:p>
            <a:r>
              <a:rPr lang="th-TH" sz="4800" b="1" dirty="0" smtClean="0">
                <a:solidFill>
                  <a:srgbClr val="002060"/>
                </a:solidFill>
                <a:cs typeface="+mj-cs"/>
              </a:rPr>
              <a:t>    </a:t>
            </a:r>
            <a:r>
              <a:rPr lang="th-TH" sz="4800" b="1" dirty="0" smtClean="0">
                <a:solidFill>
                  <a:srgbClr val="0070C0"/>
                </a:solidFill>
                <a:cs typeface="+mj-cs"/>
              </a:rPr>
              <a:t>มี  2  วิธี  ดังนี้</a:t>
            </a:r>
            <a:endParaRPr lang="th-TH" sz="4800" b="1" dirty="0">
              <a:solidFill>
                <a:srgbClr val="0070C0"/>
              </a:solidFill>
              <a:cs typeface="+mj-cs"/>
            </a:endParaRPr>
          </a:p>
          <a:p>
            <a:r>
              <a:rPr lang="th-TH" sz="4000" b="1" dirty="0">
                <a:solidFill>
                  <a:srgbClr val="0070C0"/>
                </a:solidFill>
                <a:cs typeface="+mj-cs"/>
              </a:rPr>
              <a:t>    </a:t>
            </a:r>
            <a:r>
              <a:rPr lang="th-TH" sz="4000" b="1" dirty="0" smtClean="0">
                <a:solidFill>
                  <a:srgbClr val="0070C0"/>
                </a:solidFill>
                <a:cs typeface="+mj-cs"/>
              </a:rPr>
              <a:t>   1. สำรอง</a:t>
            </a:r>
            <a:r>
              <a:rPr lang="th-TH" sz="4000" b="1" dirty="0">
                <a:solidFill>
                  <a:srgbClr val="0070C0"/>
                </a:solidFill>
                <a:cs typeface="+mj-cs"/>
              </a:rPr>
              <a:t>จ่ายค่า</a:t>
            </a:r>
            <a:r>
              <a:rPr lang="th-TH" sz="4000" b="1" dirty="0" smtClean="0">
                <a:solidFill>
                  <a:srgbClr val="0070C0"/>
                </a:solidFill>
                <a:cs typeface="+mj-cs"/>
              </a:rPr>
              <a:t>รักษา</a:t>
            </a:r>
            <a:endParaRPr lang="th-TH" sz="4000" b="1" dirty="0">
              <a:solidFill>
                <a:srgbClr val="0070C0"/>
              </a:solidFill>
              <a:cs typeface="+mj-cs"/>
            </a:endParaRPr>
          </a:p>
          <a:p>
            <a:r>
              <a:rPr lang="th-TH" sz="4000" b="1" dirty="0">
                <a:solidFill>
                  <a:srgbClr val="0070C0"/>
                </a:solidFill>
                <a:cs typeface="+mj-cs"/>
              </a:rPr>
              <a:t>   </a:t>
            </a:r>
            <a:r>
              <a:rPr lang="th-TH" sz="4000" b="1" dirty="0" smtClean="0">
                <a:solidFill>
                  <a:srgbClr val="0070C0"/>
                </a:solidFill>
                <a:cs typeface="+mj-cs"/>
              </a:rPr>
              <a:t>    </a:t>
            </a:r>
            <a:r>
              <a:rPr lang="th-TH" sz="4000" b="1" dirty="0">
                <a:solidFill>
                  <a:srgbClr val="0070C0"/>
                </a:solidFill>
                <a:cs typeface="+mj-cs"/>
              </a:rPr>
              <a:t>2. </a:t>
            </a:r>
            <a:r>
              <a:rPr lang="th-TH" sz="4000" b="1" dirty="0" smtClean="0">
                <a:solidFill>
                  <a:srgbClr val="0070C0"/>
                </a:solidFill>
                <a:cs typeface="+mj-cs"/>
              </a:rPr>
              <a:t>โรงพยาบาล</a:t>
            </a:r>
            <a:r>
              <a:rPr lang="th-TH" sz="4000" b="1" dirty="0">
                <a:solidFill>
                  <a:srgbClr val="0070C0"/>
                </a:solidFill>
                <a:cs typeface="+mj-cs"/>
              </a:rPr>
              <a:t>ในความตกลงกับ</a:t>
            </a:r>
            <a:r>
              <a:rPr lang="th-TH" sz="4000" b="1" dirty="0" smtClean="0">
                <a:solidFill>
                  <a:srgbClr val="0070C0"/>
                </a:solidFill>
                <a:cs typeface="+mj-cs"/>
              </a:rPr>
              <a:t>กองทุนเงินทดแทน   </a:t>
            </a:r>
          </a:p>
          <a:p>
            <a:r>
              <a:rPr lang="th-TH" sz="4000" b="1" dirty="0">
                <a:solidFill>
                  <a:srgbClr val="0070C0"/>
                </a:solidFill>
                <a:cs typeface="+mj-cs"/>
              </a:rPr>
              <a:t> </a:t>
            </a:r>
            <a:r>
              <a:rPr lang="th-TH" sz="4000" b="1" dirty="0" smtClean="0">
                <a:solidFill>
                  <a:srgbClr val="0070C0"/>
                </a:solidFill>
                <a:cs typeface="+mj-cs"/>
              </a:rPr>
              <a:t>          </a:t>
            </a:r>
            <a:r>
              <a:rPr lang="th-TH" sz="4000" b="1" dirty="0" smtClean="0">
                <a:solidFill>
                  <a:srgbClr val="002060"/>
                </a:solidFill>
                <a:cs typeface="+mj-cs"/>
              </a:rPr>
              <a:t>โดยนายจ้างส่งแบบส่งตัว (แบบ </a:t>
            </a:r>
            <a:r>
              <a:rPr lang="th-TH" sz="4000" b="1" dirty="0" err="1" smtClean="0">
                <a:solidFill>
                  <a:srgbClr val="002060"/>
                </a:solidFill>
                <a:cs typeface="+mj-cs"/>
              </a:rPr>
              <a:t>กท</a:t>
            </a:r>
            <a:r>
              <a:rPr lang="th-TH" sz="4000" b="1" dirty="0" smtClean="0">
                <a:solidFill>
                  <a:srgbClr val="002060"/>
                </a:solidFill>
                <a:cs typeface="+mj-cs"/>
              </a:rPr>
              <a:t>.</a:t>
            </a:r>
            <a:r>
              <a:rPr lang="th-TH" sz="4000" b="1" dirty="0">
                <a:solidFill>
                  <a:srgbClr val="002060"/>
                </a:solidFill>
                <a:cs typeface="+mj-cs"/>
              </a:rPr>
              <a:t>44)  </a:t>
            </a:r>
            <a:r>
              <a:rPr lang="th-TH" sz="4000" b="1" dirty="0" smtClean="0">
                <a:solidFill>
                  <a:srgbClr val="002060"/>
                </a:solidFill>
                <a:cs typeface="+mj-cs"/>
              </a:rPr>
              <a:t>ให้ รพ.   </a:t>
            </a:r>
          </a:p>
          <a:p>
            <a:r>
              <a:rPr lang="th-TH" sz="4800" b="1" dirty="0" smtClean="0">
                <a:solidFill>
                  <a:srgbClr val="002060"/>
                </a:solidFill>
                <a:cs typeface="+mj-cs"/>
              </a:rPr>
              <a:t> </a:t>
            </a:r>
            <a:endParaRPr lang="th-TH" sz="5000" b="1" dirty="0">
              <a:solidFill>
                <a:srgbClr val="002060"/>
              </a:solidFill>
              <a:cs typeface="+mj-cs"/>
            </a:endParaRPr>
          </a:p>
        </p:txBody>
      </p:sp>
      <p:pic>
        <p:nvPicPr>
          <p:cNvPr id="11266" name="Picture 2" descr="C:\Users\lareenat\Downloads\ดาวน์โหลด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5637735"/>
            <a:ext cx="720080" cy="117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1363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4624"/>
            <a:ext cx="914400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เมื่อลูกจ้างประสบอันตรายฯ </a:t>
            </a:r>
            <a:r>
              <a:rPr lang="th-TH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ต้อง</a:t>
            </a:r>
            <a:r>
              <a:rPr lang="th-TH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ทำ</a:t>
            </a:r>
            <a:r>
              <a:rPr lang="th-TH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อย่างไร (ต่อ)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" y="1052736"/>
            <a:ext cx="9108503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2000" b="1" dirty="0" smtClean="0">
              <a:cs typeface="+mj-cs"/>
            </a:endParaRPr>
          </a:p>
          <a:p>
            <a:r>
              <a:rPr lang="th-TH" sz="4400" b="1" dirty="0" smtClean="0">
                <a:cs typeface="+mj-cs"/>
              </a:rPr>
              <a:t> 4</a:t>
            </a:r>
            <a:r>
              <a:rPr lang="th-TH" sz="5000" b="1" dirty="0" smtClean="0">
                <a:cs typeface="+mj-cs"/>
              </a:rPr>
              <a:t>. </a:t>
            </a:r>
            <a:r>
              <a:rPr lang="th-TH" sz="5000" b="1" dirty="0">
                <a:cs typeface="+mj-cs"/>
              </a:rPr>
              <a:t>นายจ้างแจ้งการประสบอันตราย </a:t>
            </a:r>
            <a:r>
              <a:rPr lang="th-TH" sz="5000" b="1" dirty="0" smtClean="0">
                <a:cs typeface="+mj-cs"/>
              </a:rPr>
              <a:t>(</a:t>
            </a:r>
            <a:r>
              <a:rPr lang="th-TH" sz="5000" b="1" dirty="0">
                <a:cs typeface="+mj-cs"/>
              </a:rPr>
              <a:t>แบบ </a:t>
            </a:r>
            <a:r>
              <a:rPr lang="th-TH" sz="5000" b="1" dirty="0" err="1">
                <a:cs typeface="+mj-cs"/>
              </a:rPr>
              <a:t>กท</a:t>
            </a:r>
            <a:r>
              <a:rPr lang="th-TH" sz="5000" b="1" dirty="0">
                <a:cs typeface="+mj-cs"/>
              </a:rPr>
              <a:t>.16</a:t>
            </a:r>
            <a:r>
              <a:rPr lang="th-TH" sz="5000" b="1" dirty="0" smtClean="0">
                <a:cs typeface="+mj-cs"/>
              </a:rPr>
              <a:t>)   </a:t>
            </a:r>
          </a:p>
          <a:p>
            <a:r>
              <a:rPr lang="th-TH" sz="5000" b="1" dirty="0">
                <a:cs typeface="+mj-cs"/>
              </a:rPr>
              <a:t> </a:t>
            </a:r>
            <a:r>
              <a:rPr lang="th-TH" sz="5000" b="1" dirty="0" smtClean="0">
                <a:cs typeface="+mj-cs"/>
              </a:rPr>
              <a:t>    ภายใน 15 วัน  พร้อมเอกสาร  </a:t>
            </a:r>
            <a:endParaRPr lang="th-TH" sz="5000" b="1" dirty="0">
              <a:solidFill>
                <a:srgbClr val="C00000"/>
              </a:solidFill>
              <a:cs typeface="+mj-cs"/>
            </a:endParaRPr>
          </a:p>
          <a:p>
            <a:r>
              <a:rPr lang="th-TH" sz="5000" b="1" dirty="0" smtClean="0">
                <a:solidFill>
                  <a:srgbClr val="7030A0"/>
                </a:solidFill>
                <a:cs typeface="+mj-cs"/>
              </a:rPr>
              <a:t> 5. ลูกจ้าง  ผู้มีสิทธิ แจ้งการประสบอันตราย </a:t>
            </a:r>
          </a:p>
          <a:p>
            <a:r>
              <a:rPr lang="th-TH" sz="5000" b="1" dirty="0" smtClean="0">
                <a:solidFill>
                  <a:srgbClr val="7030A0"/>
                </a:solidFill>
                <a:cs typeface="+mj-cs"/>
              </a:rPr>
              <a:t>  (แบบ </a:t>
            </a:r>
            <a:r>
              <a:rPr lang="th-TH" sz="5000" b="1" dirty="0" err="1">
                <a:solidFill>
                  <a:srgbClr val="7030A0"/>
                </a:solidFill>
                <a:cs typeface="+mj-cs"/>
              </a:rPr>
              <a:t>กท</a:t>
            </a:r>
            <a:r>
              <a:rPr lang="th-TH" sz="5000" b="1" dirty="0">
                <a:solidFill>
                  <a:srgbClr val="7030A0"/>
                </a:solidFill>
                <a:cs typeface="+mj-cs"/>
              </a:rPr>
              <a:t>.</a:t>
            </a:r>
            <a:r>
              <a:rPr lang="th-TH" sz="5000" b="1" dirty="0" smtClean="0">
                <a:solidFill>
                  <a:srgbClr val="7030A0"/>
                </a:solidFill>
                <a:cs typeface="+mj-cs"/>
              </a:rPr>
              <a:t>16) ภายใน  </a:t>
            </a:r>
            <a:r>
              <a:rPr lang="th-TH" sz="5000" b="1" dirty="0">
                <a:solidFill>
                  <a:srgbClr val="7030A0"/>
                </a:solidFill>
                <a:cs typeface="+mj-cs"/>
              </a:rPr>
              <a:t>180 </a:t>
            </a:r>
            <a:r>
              <a:rPr lang="th-TH" sz="5000" b="1" dirty="0" smtClean="0">
                <a:solidFill>
                  <a:srgbClr val="7030A0"/>
                </a:solidFill>
                <a:cs typeface="+mj-cs"/>
              </a:rPr>
              <a:t>วัน พร้อมเอกสาร   </a:t>
            </a:r>
          </a:p>
          <a:p>
            <a:r>
              <a:rPr lang="th-TH" sz="5000" b="1" dirty="0">
                <a:solidFill>
                  <a:srgbClr val="002060"/>
                </a:solidFill>
                <a:cs typeface="+mj-cs"/>
              </a:rPr>
              <a:t> </a:t>
            </a:r>
            <a:r>
              <a:rPr lang="th-TH" sz="5000" b="1" dirty="0" smtClean="0">
                <a:solidFill>
                  <a:srgbClr val="002060"/>
                </a:solidFill>
                <a:cs typeface="+mj-cs"/>
              </a:rPr>
              <a:t>   </a:t>
            </a:r>
            <a:r>
              <a:rPr lang="th-TH" sz="4400" b="1" dirty="0">
                <a:solidFill>
                  <a:srgbClr val="002060"/>
                </a:solidFill>
                <a:cs typeface="+mj-cs"/>
              </a:rPr>
              <a:t>หากเป็น</a:t>
            </a:r>
            <a:r>
              <a:rPr lang="th-TH" sz="4400" b="1" dirty="0" smtClean="0">
                <a:solidFill>
                  <a:srgbClr val="002060"/>
                </a:solidFill>
                <a:cs typeface="+mj-cs"/>
              </a:rPr>
              <a:t>โรคที่</a:t>
            </a:r>
            <a:r>
              <a:rPr lang="th-TH" sz="4400" b="1" dirty="0">
                <a:solidFill>
                  <a:srgbClr val="002060"/>
                </a:solidFill>
                <a:cs typeface="+mj-cs"/>
              </a:rPr>
              <a:t>มีการเจ็บป่วยเกิดขึ้นภายหลังการสิ้น</a:t>
            </a:r>
            <a:r>
              <a:rPr lang="th-TH" sz="4400" b="1" dirty="0" smtClean="0">
                <a:solidFill>
                  <a:srgbClr val="002060"/>
                </a:solidFill>
                <a:cs typeface="+mj-cs"/>
              </a:rPr>
              <a:t>สภาพ การ</a:t>
            </a:r>
            <a:r>
              <a:rPr lang="th-TH" sz="4400" b="1" dirty="0">
                <a:solidFill>
                  <a:srgbClr val="002060"/>
                </a:solidFill>
                <a:cs typeface="+mj-cs"/>
              </a:rPr>
              <a:t>เป็นลูกจ้าง </a:t>
            </a:r>
            <a:r>
              <a:rPr lang="th-TH" sz="4400" b="1" dirty="0" smtClean="0">
                <a:solidFill>
                  <a:srgbClr val="002060"/>
                </a:solidFill>
                <a:cs typeface="+mj-cs"/>
              </a:rPr>
              <a:t>ให้ยื่นแบบ </a:t>
            </a:r>
            <a:r>
              <a:rPr lang="th-TH" sz="4400" b="1" dirty="0" err="1" smtClean="0">
                <a:solidFill>
                  <a:srgbClr val="002060"/>
                </a:solidFill>
                <a:cs typeface="+mj-cs"/>
              </a:rPr>
              <a:t>กท</a:t>
            </a:r>
            <a:r>
              <a:rPr lang="th-TH" sz="4400" b="1" dirty="0" smtClean="0">
                <a:solidFill>
                  <a:srgbClr val="002060"/>
                </a:solidFill>
                <a:cs typeface="+mj-cs"/>
              </a:rPr>
              <a:t>.16 </a:t>
            </a:r>
            <a:r>
              <a:rPr lang="th-TH" sz="4400" b="1" dirty="0">
                <a:solidFill>
                  <a:srgbClr val="002060"/>
                </a:solidFill>
                <a:cs typeface="+mj-cs"/>
              </a:rPr>
              <a:t>  ได้ภายใน </a:t>
            </a:r>
            <a:r>
              <a:rPr lang="th-TH" sz="4400" b="1" dirty="0" smtClean="0">
                <a:solidFill>
                  <a:srgbClr val="002060"/>
                </a:solidFill>
                <a:cs typeface="+mj-cs"/>
              </a:rPr>
              <a:t>2 </a:t>
            </a:r>
            <a:r>
              <a:rPr lang="th-TH" sz="4400" b="1" dirty="0">
                <a:solidFill>
                  <a:srgbClr val="002060"/>
                </a:solidFill>
                <a:cs typeface="+mj-cs"/>
              </a:rPr>
              <a:t> </a:t>
            </a:r>
            <a:r>
              <a:rPr lang="th-TH" sz="4400" b="1" dirty="0" smtClean="0">
                <a:solidFill>
                  <a:srgbClr val="002060"/>
                </a:solidFill>
                <a:cs typeface="+mj-cs"/>
              </a:rPr>
              <a:t>ปีนับแต่วันที่ทราบ การเจ็บป่วย</a:t>
            </a:r>
          </a:p>
          <a:p>
            <a:endParaRPr lang="th-TH" sz="4400" b="1" dirty="0">
              <a:solidFill>
                <a:srgbClr val="002060"/>
              </a:solidFill>
              <a:cs typeface="+mj-cs"/>
            </a:endParaRPr>
          </a:p>
        </p:txBody>
      </p:sp>
      <p:pic>
        <p:nvPicPr>
          <p:cNvPr id="10242" name="Picture 2" descr="C:\Users\lareenat\Downloads\240_F_55899494_B6H8qy9X9gKO2VgBdXkK5yPlDzMdMvx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877272"/>
            <a:ext cx="78968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6883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207404"/>
            <a:ext cx="9144000" cy="1188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th-TH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เอกสารประกอบ  มีดังนี้</a:t>
            </a:r>
            <a:endParaRPr lang="en-US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92696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4000" b="1" dirty="0" smtClean="0">
              <a:cs typeface="+mj-cs"/>
            </a:endParaRPr>
          </a:p>
          <a:p>
            <a:r>
              <a:rPr lang="th-TH" sz="3200" dirty="0" smtClean="0">
                <a:cs typeface="+mj-cs"/>
              </a:rPr>
              <a:t>   1. แบบแจ้งการประสบอันตรายฯ (กท</a:t>
            </a:r>
            <a:r>
              <a:rPr lang="en-US" sz="3200" dirty="0" smtClean="0">
                <a:cs typeface="+mj-cs"/>
              </a:rPr>
              <a:t>.16</a:t>
            </a:r>
            <a:r>
              <a:rPr lang="th-TH" sz="3200" dirty="0" smtClean="0">
                <a:cs typeface="+mj-cs"/>
              </a:rPr>
              <a:t>) </a:t>
            </a:r>
          </a:p>
          <a:p>
            <a:r>
              <a:rPr lang="th-TH" sz="3200" dirty="0" smtClean="0">
                <a:cs typeface="+mj-cs"/>
              </a:rPr>
              <a:t>   2. ใบรับรองแพทย์ ต้นฉบับ</a:t>
            </a:r>
          </a:p>
          <a:p>
            <a:r>
              <a:rPr lang="th-TH" sz="3200" dirty="0" smtClean="0">
                <a:cs typeface="+mj-cs"/>
              </a:rPr>
              <a:t>   3. ใบลงเวลามาปฏิบัติงานในวันประสบอันตราย</a:t>
            </a:r>
          </a:p>
          <a:p>
            <a:r>
              <a:rPr lang="th-TH" sz="3200" dirty="0" smtClean="0">
                <a:cs typeface="+mj-cs"/>
              </a:rPr>
              <a:t>   4. ใบเสร็จรับเงิน ต้นฉบับ  (ถ้ามี)</a:t>
            </a:r>
          </a:p>
          <a:p>
            <a:r>
              <a:rPr lang="th-TH" sz="3200" dirty="0" smtClean="0">
                <a:cs typeface="+mj-cs"/>
              </a:rPr>
              <a:t>   5. สำเนา แบบ </a:t>
            </a:r>
            <a:r>
              <a:rPr lang="th-TH" sz="3200" dirty="0" err="1" smtClean="0">
                <a:cs typeface="+mj-cs"/>
              </a:rPr>
              <a:t>กท</a:t>
            </a:r>
            <a:r>
              <a:rPr lang="th-TH" sz="3200" dirty="0" smtClean="0">
                <a:cs typeface="+mj-cs"/>
              </a:rPr>
              <a:t>. </a:t>
            </a:r>
            <a:r>
              <a:rPr lang="en-US" sz="3200" dirty="0" smtClean="0">
                <a:cs typeface="+mj-cs"/>
              </a:rPr>
              <a:t>44</a:t>
            </a:r>
            <a:r>
              <a:rPr lang="en-US" sz="2400" dirty="0" smtClean="0">
                <a:cs typeface="+mj-cs"/>
              </a:rPr>
              <a:t> </a:t>
            </a:r>
            <a:r>
              <a:rPr lang="th-TH" sz="2400" dirty="0" smtClean="0">
                <a:cs typeface="+mj-cs"/>
              </a:rPr>
              <a:t> </a:t>
            </a:r>
            <a:r>
              <a:rPr lang="th-TH" sz="3200" dirty="0" smtClean="0">
                <a:cs typeface="+mj-cs"/>
              </a:rPr>
              <a:t>(</a:t>
            </a:r>
            <a:r>
              <a:rPr lang="th-TH" sz="3200" dirty="0">
                <a:cs typeface="+mj-cs"/>
              </a:rPr>
              <a:t>ถ้ามี)</a:t>
            </a:r>
          </a:p>
          <a:p>
            <a:r>
              <a:rPr lang="th-TH" sz="3200" dirty="0" smtClean="0">
                <a:solidFill>
                  <a:srgbClr val="0070C0"/>
                </a:solidFill>
                <a:cs typeface="+mj-cs"/>
              </a:rPr>
              <a:t>   6. ถ้า อุบัติเหตุจราจร แนบบันทึกประจำวันตำรวจ </a:t>
            </a:r>
          </a:p>
          <a:p>
            <a:r>
              <a:rPr lang="th-TH" sz="3200" dirty="0" smtClean="0">
                <a:solidFill>
                  <a:srgbClr val="002060"/>
                </a:solidFill>
                <a:cs typeface="+mj-cs"/>
              </a:rPr>
              <a:t>   7. ประสบอันตรายนอกสถานที่ทำงาน แนบหนังสือมอบหมายให้ไปทำงาน</a:t>
            </a:r>
          </a:p>
          <a:p>
            <a:r>
              <a:rPr lang="th-TH" sz="3200" dirty="0">
                <a:solidFill>
                  <a:srgbClr val="002060"/>
                </a:solidFill>
                <a:cs typeface="+mj-cs"/>
              </a:rPr>
              <a:t> </a:t>
            </a:r>
            <a:r>
              <a:rPr lang="th-TH" sz="3200" dirty="0" smtClean="0">
                <a:solidFill>
                  <a:srgbClr val="002060"/>
                </a:solidFill>
                <a:cs typeface="+mj-cs"/>
              </a:rPr>
              <a:t>      หรือเอกสารที่เกี่ยวข้อง  เช่น  ใบส่งสินค้า  แผนที่จุดเกิดเหตุ ทะเบียนรถ</a:t>
            </a:r>
          </a:p>
          <a:p>
            <a:r>
              <a:rPr lang="th-TH" sz="3200" dirty="0" smtClean="0">
                <a:solidFill>
                  <a:srgbClr val="C00000"/>
                </a:solidFill>
                <a:cs typeface="+mj-cs"/>
              </a:rPr>
              <a:t>   8. กรณีตาย  เอกสารเกี่ยวกับทายาท เอกสารจัดการศพ ใบมรณะบัตร ฯลฯ</a:t>
            </a:r>
          </a:p>
          <a:p>
            <a:r>
              <a:rPr lang="th-TH" sz="3200" dirty="0" smtClean="0">
                <a:solidFill>
                  <a:srgbClr val="7030A0"/>
                </a:solidFill>
                <a:cs typeface="+mj-cs"/>
              </a:rPr>
              <a:t>   9. กรณีสูญเสียอวัยวะสิ้นสุดการรักษาให้ติดต่อเจ้าหน้าที่เพื่อประเมินความสูญเสีย</a:t>
            </a:r>
            <a:endParaRPr lang="th-TH" sz="3200" dirty="0">
              <a:solidFill>
                <a:srgbClr val="7030A0"/>
              </a:solidFill>
              <a:cs typeface="+mj-cs"/>
            </a:endParaRPr>
          </a:p>
        </p:txBody>
      </p:sp>
      <p:pic>
        <p:nvPicPr>
          <p:cNvPr id="5" name="Picture 6" descr="F:\ออบแบบ\E8C2166A09834FA8B808134FCEB05AD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1" r="70408"/>
          <a:stretch/>
        </p:blipFill>
        <p:spPr bwMode="auto">
          <a:xfrm>
            <a:off x="6924443" y="1268760"/>
            <a:ext cx="1824021" cy="217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32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0" y="0"/>
            <a:ext cx="9144000" cy="8367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การประสบอันตรายหรือเจ็บป่วยอย่างอื่นซึ่งรุนแรงหรือเรื้อรัง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836712"/>
            <a:ext cx="9144000" cy="5976664"/>
          </a:xfrm>
          <a:prstGeom prst="roundRect">
            <a:avLst>
              <a:gd name="adj" fmla="val 281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4000" b="1" dirty="0" smtClean="0">
              <a:cs typeface="+mj-cs"/>
            </a:endParaRPr>
          </a:p>
          <a:p>
            <a:r>
              <a:rPr lang="th-TH" sz="4000" b="1" dirty="0" smtClean="0">
                <a:cs typeface="+mj-cs"/>
              </a:rPr>
              <a:t>  </a:t>
            </a:r>
            <a:r>
              <a:rPr lang="th-TH" sz="3600" b="1" dirty="0" smtClean="0">
                <a:latin typeface="DilleniaUPC" pitchFamily="18" charset="-34"/>
                <a:cs typeface="DilleniaUPC" pitchFamily="18" charset="-34"/>
              </a:rPr>
              <a:t>1. รุนแรง หมายถึง</a:t>
            </a:r>
          </a:p>
          <a:p>
            <a:r>
              <a:rPr lang="th-TH" sz="3200" b="1" dirty="0" smtClean="0">
                <a:latin typeface="DilleniaUPC" pitchFamily="18" charset="-34"/>
                <a:cs typeface="DilleniaUPC" pitchFamily="18" charset="-34"/>
              </a:rPr>
              <a:t>      1) ผ่าตัดมากกว่าหนึ่งตำแหน่ง  หรือมากกว่าหนึ่งครั้ง</a:t>
            </a:r>
          </a:p>
          <a:p>
            <a:r>
              <a:rPr lang="th-TH" sz="3200" b="1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lang="th-TH" sz="3200" b="1" dirty="0" smtClean="0">
                <a:latin typeface="DilleniaUPC" pitchFamily="18" charset="-34"/>
                <a:cs typeface="DilleniaUPC" pitchFamily="18" charset="-34"/>
              </a:rPr>
              <a:t>     2) รักษาตัวหอผู้ป่วยหนักใช้เครื่องช่วยหายใจไม่น้อยกว่า 5 วัน</a:t>
            </a:r>
          </a:p>
          <a:p>
            <a:r>
              <a:rPr lang="th-TH" sz="3200" b="1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lang="th-TH" sz="3200" b="1" dirty="0" smtClean="0">
                <a:latin typeface="DilleniaUPC" pitchFamily="18" charset="-34"/>
                <a:cs typeface="DilleniaUPC" pitchFamily="18" charset="-34"/>
              </a:rPr>
              <a:t>     3) </a:t>
            </a:r>
            <a:r>
              <a:rPr lang="th-TH" sz="3200" b="1" dirty="0">
                <a:latin typeface="DilleniaUPC" pitchFamily="18" charset="-34"/>
                <a:cs typeface="DilleniaUPC" pitchFamily="18" charset="-34"/>
              </a:rPr>
              <a:t>รักษาตัวหอ</a:t>
            </a:r>
            <a:r>
              <a:rPr lang="th-TH" sz="3200" b="1" dirty="0" smtClean="0">
                <a:latin typeface="DilleniaUPC" pitchFamily="18" charset="-34"/>
                <a:cs typeface="DilleniaUPC" pitchFamily="18" charset="-34"/>
              </a:rPr>
              <a:t>ผู้ป่วยหนัก</a:t>
            </a:r>
            <a:r>
              <a:rPr lang="th-TH" sz="3200" b="1" u="sng" dirty="0" smtClean="0">
                <a:latin typeface="DilleniaUPC" pitchFamily="18" charset="-34"/>
                <a:cs typeface="DilleniaUPC" pitchFamily="18" charset="-34"/>
              </a:rPr>
              <a:t>ไม่ใช้</a:t>
            </a:r>
            <a:r>
              <a:rPr lang="th-TH" sz="3200" b="1" dirty="0">
                <a:latin typeface="DilleniaUPC" pitchFamily="18" charset="-34"/>
                <a:cs typeface="DilleniaUPC" pitchFamily="18" charset="-34"/>
              </a:rPr>
              <a:t>เครื่องช่วยหายใจไม่น้อยกว่า </a:t>
            </a:r>
            <a:r>
              <a:rPr lang="th-TH" sz="3200" b="1" dirty="0" smtClean="0">
                <a:latin typeface="DilleniaUPC" pitchFamily="18" charset="-34"/>
                <a:cs typeface="DilleniaUPC" pitchFamily="18" charset="-34"/>
              </a:rPr>
              <a:t>10 วัน</a:t>
            </a:r>
          </a:p>
          <a:p>
            <a:r>
              <a:rPr lang="th-TH" sz="3200" b="1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lang="th-TH" sz="3200" b="1" dirty="0" smtClean="0">
                <a:latin typeface="DilleniaUPC" pitchFamily="18" charset="-34"/>
                <a:cs typeface="DilleniaUPC" pitchFamily="18" charset="-34"/>
              </a:rPr>
              <a:t>     4) ผ่าตัดเกิดภาวะแทรกซ้อน ต้องผ่าตัดหรือรักษาทางยาต่อเนื่องไม่น้อยกว่า 20 วัน</a:t>
            </a:r>
          </a:p>
          <a:p>
            <a:r>
              <a:rPr lang="th-TH" sz="3200" b="1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lang="th-TH" sz="3200" b="1" dirty="0" smtClean="0">
                <a:latin typeface="DilleniaUPC" pitchFamily="18" charset="-34"/>
                <a:cs typeface="DilleniaUPC" pitchFamily="18" charset="-34"/>
              </a:rPr>
              <a:t>     5) เจ็บป่วยส่วนหลังของดวงตา ต้องผ่าตัด</a:t>
            </a:r>
          </a:p>
          <a:p>
            <a:r>
              <a:rPr lang="th-TH" sz="3200" b="1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lang="th-TH" sz="3200" b="1" dirty="0" smtClean="0">
                <a:latin typeface="DilleniaUPC" pitchFamily="18" charset="-34"/>
                <a:cs typeface="DilleniaUPC" pitchFamily="18" charset="-34"/>
              </a:rPr>
              <a:t>     6) บาดแผลระดับ 3 จากไฟไหม้ น้ำร้อนลวก ความร้อน  ความเย็น สารเคมี รังสีไฟฟ้า หรือระเบิด ซึ่งเกิดต่ออวัยวะที่ใบหน้า/มือหรือเท้าต้องทำศัลยกรรม /ฝีเย็บหรืออวัยวะเพศ /บาดแผลที่ต้องดมยาสลบเพื่อทำแผลมากกว่า 3 ครั้ง /บาดแผลเกิน 10 </a:t>
            </a:r>
            <a:r>
              <a:rPr lang="en-US" sz="3200" b="1" dirty="0" smtClean="0">
                <a:latin typeface="DilleniaUPC" pitchFamily="18" charset="-34"/>
                <a:cs typeface="DilleniaUPC" pitchFamily="18" charset="-34"/>
              </a:rPr>
              <a:t>%</a:t>
            </a:r>
            <a:r>
              <a:rPr lang="th-TH" sz="3200" b="1" dirty="0" smtClean="0">
                <a:latin typeface="DilleniaUPC" pitchFamily="18" charset="-34"/>
                <a:cs typeface="DilleniaUPC" pitchFamily="18" charset="-34"/>
              </a:rPr>
              <a:t> ของพื้นที่ผิวร่างกาย</a:t>
            </a:r>
          </a:p>
          <a:p>
            <a:r>
              <a:rPr lang="th-TH" sz="3200" b="1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lang="th-TH" sz="3200" b="1" dirty="0" smtClean="0">
                <a:latin typeface="DilleniaUPC" pitchFamily="18" charset="-34"/>
                <a:cs typeface="DilleniaUPC" pitchFamily="18" charset="-34"/>
              </a:rPr>
              <a:t>     7) เจ็บป่วยที่มีวิธีการรักษายุ่งยากสลับซับซ้อน ตาม</a:t>
            </a:r>
            <a:r>
              <a:rPr lang="th-TH" sz="3200" b="1" dirty="0" err="1" smtClean="0">
                <a:latin typeface="DilleniaUPC" pitchFamily="18" charset="-34"/>
                <a:cs typeface="DilleniaUPC" pitchFamily="18" charset="-34"/>
              </a:rPr>
              <a:t>ความเห็นคกพ</a:t>
            </a:r>
            <a:r>
              <a:rPr lang="th-TH" sz="3200" b="1" dirty="0" smtClean="0">
                <a:latin typeface="DilleniaUPC" pitchFamily="18" charset="-34"/>
                <a:cs typeface="DilleniaUPC" pitchFamily="18" charset="-34"/>
              </a:rPr>
              <a:t>.</a:t>
            </a:r>
          </a:p>
          <a:p>
            <a:endParaRPr lang="th-TH" sz="3200" b="1" dirty="0" smtClean="0">
              <a:latin typeface="DilleniaUPC" pitchFamily="18" charset="-34"/>
              <a:cs typeface="DilleniaUPC" pitchFamily="18" charset="-34"/>
            </a:endParaRPr>
          </a:p>
          <a:p>
            <a:endParaRPr lang="en-US" sz="40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0306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0" y="-27384"/>
            <a:ext cx="9144000" cy="10081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การประสบอันตรายหรือเจ็บป่วยอย่างอื่นซึ่งรุนแรงหรือเรื้อรัง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980728"/>
            <a:ext cx="9144000" cy="5877272"/>
          </a:xfrm>
          <a:prstGeom prst="roundRect">
            <a:avLst>
              <a:gd name="adj" fmla="val 281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4000" b="1" dirty="0" smtClean="0">
              <a:cs typeface="+mj-cs"/>
            </a:endParaRPr>
          </a:p>
          <a:p>
            <a:r>
              <a:rPr lang="th-TH" sz="4000" b="1" dirty="0" smtClean="0">
                <a:cs typeface="+mj-cs"/>
              </a:rPr>
              <a:t>  </a:t>
            </a:r>
            <a:r>
              <a:rPr lang="th-TH" sz="4000" b="1" dirty="0" smtClean="0">
                <a:latin typeface="DilleniaUPC" pitchFamily="18" charset="-34"/>
                <a:cs typeface="DilleniaUPC" pitchFamily="18" charset="-34"/>
              </a:rPr>
              <a:t>1. เรื้อรัง หมายถึง</a:t>
            </a:r>
          </a:p>
          <a:p>
            <a:r>
              <a:rPr lang="th-TH" sz="4000" b="1" dirty="0" smtClean="0">
                <a:latin typeface="DilleniaUPC" pitchFamily="18" charset="-34"/>
                <a:cs typeface="DilleniaUPC" pitchFamily="18" charset="-34"/>
              </a:rPr>
              <a:t>      1) ใช้เวลารักษาตัวมากกว่า 180 วัน</a:t>
            </a:r>
          </a:p>
          <a:p>
            <a:r>
              <a:rPr lang="th-TH" sz="4000" b="1" dirty="0" smtClean="0">
                <a:latin typeface="DilleniaUPC" pitchFamily="18" charset="-34"/>
                <a:cs typeface="DilleniaUPC" pitchFamily="18" charset="-34"/>
              </a:rPr>
              <a:t>      2) มีข้อบ่งชี้ให้นอนรักษาในรพ. มากกว่า 30 วัน</a:t>
            </a:r>
          </a:p>
          <a:p>
            <a:r>
              <a:rPr lang="th-TH" sz="4000" b="1" dirty="0" smtClean="0">
                <a:latin typeface="DilleniaUPC" pitchFamily="18" charset="-34"/>
                <a:cs typeface="DilleniaUPC" pitchFamily="18" charset="-34"/>
              </a:rPr>
              <a:t>      3) ระยะเวลารักษานอกเหนือจากข้อ 1 และ ข้อ 2 ให้เป็น</a:t>
            </a:r>
            <a:r>
              <a:rPr lang="th-TH" sz="4000" b="1" dirty="0" err="1" smtClean="0">
                <a:latin typeface="DilleniaUPC" pitchFamily="18" charset="-34"/>
                <a:cs typeface="DilleniaUPC" pitchFamily="18" charset="-34"/>
              </a:rPr>
              <a:t>ความเห็นคกพ</a:t>
            </a:r>
            <a:r>
              <a:rPr lang="th-TH" sz="4000" b="1" dirty="0" smtClean="0">
                <a:latin typeface="DilleniaUPC" pitchFamily="18" charset="-34"/>
                <a:cs typeface="DilleniaUPC" pitchFamily="18" charset="-34"/>
              </a:rPr>
              <a:t>.</a:t>
            </a:r>
          </a:p>
          <a:p>
            <a:endParaRPr lang="th-TH" sz="4000" b="1" dirty="0">
              <a:latin typeface="DilleniaUPC" pitchFamily="18" charset="-34"/>
              <a:cs typeface="DilleniaUPC" pitchFamily="18" charset="-34"/>
            </a:endParaRPr>
          </a:p>
          <a:p>
            <a:endParaRPr lang="th-TH" sz="4000" b="1" dirty="0" smtClean="0">
              <a:latin typeface="DilleniaUPC" pitchFamily="18" charset="-34"/>
              <a:cs typeface="DilleniaUPC" pitchFamily="18" charset="-34"/>
            </a:endParaRPr>
          </a:p>
          <a:p>
            <a:r>
              <a:rPr lang="th-TH" sz="4000" b="1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lang="th-TH" sz="4000" b="1" dirty="0" smtClean="0">
                <a:latin typeface="DilleniaUPC" pitchFamily="18" charset="-34"/>
                <a:cs typeface="DilleniaUPC" pitchFamily="18" charset="-34"/>
              </a:rPr>
              <a:t>     </a:t>
            </a:r>
          </a:p>
          <a:p>
            <a:endParaRPr lang="en-US" sz="40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3182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232" y="44624"/>
            <a:ext cx="5842992" cy="1143000"/>
          </a:xfrm>
        </p:spPr>
        <p:txBody>
          <a:bodyPr>
            <a:noAutofit/>
          </a:bodyPr>
          <a:lstStyle/>
          <a:p>
            <a:r>
              <a:rPr lang="th-TH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ติดต่อสอบถาม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1340768"/>
            <a:ext cx="5040560" cy="1173807"/>
          </a:xfrm>
        </p:spPr>
        <p:txBody>
          <a:bodyPr>
            <a:noAutofit/>
          </a:bodyPr>
          <a:lstStyle/>
          <a:p>
            <a:r>
              <a:rPr lang="th-TH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สายด่วน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th-TH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ประกันสังคม 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-1260648" y="2132857"/>
            <a:ext cx="8219256" cy="100811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h-TH" sz="8000" b="1" dirty="0" smtClean="0">
                <a:latin typeface="Angsana New" pitchFamily="18" charset="-34"/>
                <a:cs typeface="Angsana New" pitchFamily="18" charset="-34"/>
              </a:rPr>
              <a:t>            </a:t>
            </a:r>
            <a:r>
              <a:rPr lang="en-US" sz="8000" b="1" dirty="0" smtClean="0">
                <a:latin typeface="Angsana New" pitchFamily="18" charset="-34"/>
                <a:cs typeface="Angsana New" pitchFamily="18" charset="-34"/>
              </a:rPr>
              <a:t>www. sso.go.th</a:t>
            </a:r>
            <a:endParaRPr lang="en-US" sz="8000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73" y="117401"/>
            <a:ext cx="719311" cy="71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24128" y="1124744"/>
            <a:ext cx="25202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rosiaUPC" pitchFamily="18" charset="-34"/>
                <a:cs typeface="EucrosiaUPC" pitchFamily="18" charset="-34"/>
              </a:rPr>
              <a:t>1506</a:t>
            </a:r>
            <a:endParaRPr lang="en-US" sz="10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ucrosiaUPC" pitchFamily="18" charset="-34"/>
              <a:cs typeface="EucrosiaUPC" pitchFamily="18" charset="-34"/>
            </a:endParaRPr>
          </a:p>
        </p:txBody>
      </p:sp>
      <p:pic>
        <p:nvPicPr>
          <p:cNvPr id="9" name="Picture 2" descr="C:\Users\lareenat\Downloads\500_F_39055432_3RcVxv3g9EFOg7hSrEJpKTpQHZxKk21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356992"/>
            <a:ext cx="856895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55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123728" y="44624"/>
            <a:ext cx="4608512" cy="9087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000" b="1" dirty="0" smtClean="0">
                <a:cs typeface="+mj-cs"/>
              </a:rPr>
              <a:t>ขอบเขตการใช้บังคับ</a:t>
            </a:r>
            <a:endParaRPr lang="en-US" sz="5000" b="1" dirty="0"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544" y="980728"/>
            <a:ext cx="8280920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  </a:t>
            </a:r>
            <a:r>
              <a:rPr lang="th-TH" sz="4300" b="1" dirty="0" smtClean="0">
                <a:cs typeface="+mj-cs"/>
              </a:rPr>
              <a:t>บังคับนายจ้างที่มีลูกจ้างตั้งแต่ 1 คนขึ้นไป</a:t>
            </a:r>
            <a:endParaRPr lang="en-US" sz="4300" b="1" dirty="0"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8577" y="2348880"/>
            <a:ext cx="8021895" cy="443711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th-TH" sz="35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ส่วนราชการ  เฉพาะข้าราชการ  ลูกจ้างประจำ</a:t>
            </a:r>
          </a:p>
          <a:p>
            <a:pPr marL="457200" indent="-457200">
              <a:buAutoNum type="arabicPeriod"/>
            </a:pPr>
            <a:r>
              <a:rPr lang="th-TH" sz="35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รัฐวิสาหกิจ</a:t>
            </a:r>
          </a:p>
          <a:p>
            <a:pPr marL="457200" indent="-457200">
              <a:buAutoNum type="arabicPeriod"/>
            </a:pPr>
            <a:r>
              <a:rPr lang="th-TH" sz="35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รัฐบาลต่างประเทศ  องค์การระหว่างประเทศ                                                 ที่มิใช่การจ้างงาน ในประเทศ</a:t>
            </a:r>
          </a:p>
          <a:p>
            <a:pPr marL="457200" indent="-457200">
              <a:buAutoNum type="arabicPeriod" startAt="4"/>
            </a:pPr>
            <a:r>
              <a:rPr lang="th-TH" sz="35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นายจ้างอื่นตามที่กำหนดในกฎกระทรวง </a:t>
            </a:r>
          </a:p>
          <a:p>
            <a:r>
              <a:rPr lang="th-TH" sz="35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5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      4.1  นายจ้างที่เป็นบุคคลธรรมดา  ซึ่งงานที่ลูกจ้างทำนั้น                                                 </a:t>
            </a:r>
          </a:p>
          <a:p>
            <a:r>
              <a:rPr lang="th-TH" sz="35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5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              มิได้มีการประกอบ ธุรกิจรวมอยู่ด้วย</a:t>
            </a:r>
          </a:p>
          <a:p>
            <a:r>
              <a:rPr lang="th-TH" sz="35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5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      4.2  นายจ้างค้าเร่  </a:t>
            </a:r>
            <a:r>
              <a:rPr lang="en-US" sz="35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5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แผงลอย</a:t>
            </a:r>
            <a:endParaRPr lang="en-US" sz="35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7544" y="1772816"/>
            <a:ext cx="1872208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  ยกเว้น</a:t>
            </a:r>
            <a:endParaRPr 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2113256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7200" dirty="0" smtClean="0"/>
              <a:t>เงินสมทบกองทุนเงินทดแทน</a:t>
            </a:r>
            <a:endParaRPr lang="en-US" sz="7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72816"/>
            <a:ext cx="3744416" cy="4032447"/>
          </a:xfrm>
        </p:spPr>
      </p:pic>
      <p:sp>
        <p:nvSpPr>
          <p:cNvPr id="7" name="TextBox 6"/>
          <p:cNvSpPr txBox="1"/>
          <p:nvPr/>
        </p:nvSpPr>
        <p:spPr>
          <a:xfrm>
            <a:off x="755576" y="2161887"/>
            <a:ext cx="2448272" cy="31393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6600" dirty="0" smtClean="0">
                <a:cs typeface="+mj-cs"/>
              </a:rPr>
              <a:t>จากนายจ้าง   ฝ่ายเดียว</a:t>
            </a:r>
            <a:endParaRPr lang="en-US" sz="6600" dirty="0">
              <a:cs typeface="+mj-cs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491880" y="3573016"/>
            <a:ext cx="8640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72915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r>
              <a:rPr lang="th-TH" sz="7200" dirty="0" smtClean="0"/>
              <a:t>วิธีเรียกเก็บเงินสมทบ</a:t>
            </a:r>
            <a:endParaRPr lang="th-TH" sz="72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196752"/>
            <a:ext cx="8424936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4000" dirty="0" smtClean="0">
                <a:cs typeface="+mj-cs"/>
              </a:rPr>
              <a:t>    นายจ้างจ่ายเงินสมทบเป็นรายปี ภายในเดือนมกราคมของทุกปี</a:t>
            </a:r>
          </a:p>
          <a:p>
            <a:r>
              <a:rPr lang="th-TH" sz="4000" dirty="0" smtClean="0">
                <a:cs typeface="+mj-cs"/>
              </a:rPr>
              <a:t>     (อาจยื่นขอผ่อนชำระเป็นรายงวดได้ไม่เกิน </a:t>
            </a:r>
            <a:r>
              <a:rPr lang="th-TH" sz="4000" b="1" dirty="0" smtClean="0">
                <a:solidFill>
                  <a:schemeClr val="tx1"/>
                </a:solidFill>
              </a:rPr>
              <a:t>4</a:t>
            </a:r>
            <a:r>
              <a:rPr lang="th-TH" sz="4000" dirty="0" smtClean="0">
                <a:cs typeface="+mj-cs"/>
              </a:rPr>
              <a:t> งวด) </a:t>
            </a:r>
            <a:endParaRPr lang="th-TH" sz="4000" dirty="0"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2636912"/>
            <a:ext cx="8424936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4000" dirty="0" smtClean="0">
                <a:cs typeface="+mj-cs"/>
              </a:rPr>
              <a:t>    เงินสมทบคำนวณจากค่าจ้างที่นายจ้างจะต้องจ่ายให้แก่ลูกจ้างทั้งปี </a:t>
            </a:r>
          </a:p>
          <a:p>
            <a:r>
              <a:rPr lang="th-TH" sz="4000" dirty="0">
                <a:cs typeface="+mj-cs"/>
              </a:rPr>
              <a:t> </a:t>
            </a:r>
            <a:r>
              <a:rPr lang="th-TH" sz="4000" dirty="0" smtClean="0">
                <a:cs typeface="+mj-cs"/>
              </a:rPr>
              <a:t>  (ไม่เกินคนละ </a:t>
            </a:r>
            <a:r>
              <a:rPr lang="th-TH" sz="4000" b="1" dirty="0" smtClean="0"/>
              <a:t>2</a:t>
            </a:r>
            <a:r>
              <a:rPr lang="th-TH" sz="4000" b="1" dirty="0">
                <a:solidFill>
                  <a:schemeClr val="tx1"/>
                </a:solidFill>
              </a:rPr>
              <a:t>4</a:t>
            </a:r>
            <a:r>
              <a:rPr lang="th-TH" sz="4000" b="1" dirty="0" smtClean="0"/>
              <a:t>0,000 </a:t>
            </a:r>
            <a:r>
              <a:rPr lang="th-TH" sz="4000" dirty="0" smtClean="0">
                <a:cs typeface="+mj-cs"/>
              </a:rPr>
              <a:t>บาท/ปี) </a:t>
            </a:r>
            <a:endParaRPr lang="th-TH" sz="4000" dirty="0"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4077072"/>
            <a:ext cx="8424936" cy="270843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4000" dirty="0" smtClean="0">
                <a:cs typeface="+mj-cs"/>
              </a:rPr>
              <a:t>    ภายในเดือนกุมภาพันธ์ของทุกปี นายจ้างต้องแจ้งจำนวนเงินค่าจ้างที่ได้จ่ายจริง เพื่อสำนักงานประกันสังคมคำนวณเงินสมทบที่ถูกต้อง และจ่ายคืน หรือเรียกเก็บเพิ่มจากนายจ้างแล้วแต่กรณี               (ภายใน </a:t>
            </a:r>
            <a:r>
              <a:rPr lang="en-US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3</a:t>
            </a:r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0 </a:t>
            </a:r>
            <a:r>
              <a:rPr lang="th-TH" sz="4000" dirty="0" smtClean="0">
                <a:cs typeface="+mj-cs"/>
              </a:rPr>
              <a:t>วัน นับแต่ได้รับแจ้ง) </a:t>
            </a:r>
            <a:endParaRPr lang="th-TH" sz="4000" dirty="0">
              <a:cs typeface="+mj-cs"/>
            </a:endParaRPr>
          </a:p>
        </p:txBody>
      </p:sp>
      <p:sp>
        <p:nvSpPr>
          <p:cNvPr id="8" name="6-Point Star 7"/>
          <p:cNvSpPr/>
          <p:nvPr/>
        </p:nvSpPr>
        <p:spPr>
          <a:xfrm>
            <a:off x="395536" y="1340768"/>
            <a:ext cx="360040" cy="454481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6-Point Star 8"/>
          <p:cNvSpPr/>
          <p:nvPr/>
        </p:nvSpPr>
        <p:spPr>
          <a:xfrm>
            <a:off x="395536" y="4221088"/>
            <a:ext cx="360040" cy="454481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6-Point Star 9"/>
          <p:cNvSpPr/>
          <p:nvPr/>
        </p:nvSpPr>
        <p:spPr>
          <a:xfrm>
            <a:off x="395536" y="2780928"/>
            <a:ext cx="360040" cy="454481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632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92088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7200" dirty="0" smtClean="0"/>
              <a:t>อัตราเงินสมทบ มี 2 ประเภท</a:t>
            </a:r>
            <a:endParaRPr lang="en-US" sz="7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741864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5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5496" y="0"/>
            <a:ext cx="9001000" cy="105273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หลักการคุ้มครอง</a:t>
            </a:r>
            <a:endParaRPr lang="th-TH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496" y="1124744"/>
            <a:ext cx="9001000" cy="561662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endParaRPr lang="th-TH" sz="2500" b="1" dirty="0" smtClean="0"/>
          </a:p>
          <a:p>
            <a:pPr marL="0" indent="0">
              <a:buNone/>
            </a:pPr>
            <a:r>
              <a:rPr lang="th-TH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    </a:t>
            </a:r>
            <a:r>
              <a:rPr lang="th-TH" sz="13800" b="1" dirty="0" smtClean="0">
                <a:cs typeface="+mj-cs"/>
              </a:rPr>
              <a:t>1.   คุ้มครอง   วันแรกที่เข้าทำงาน      </a:t>
            </a:r>
          </a:p>
          <a:p>
            <a:pPr marL="0" indent="0">
              <a:buNone/>
            </a:pPr>
            <a:r>
              <a:rPr lang="th-TH" sz="13800" b="1" dirty="0" smtClean="0">
                <a:cs typeface="+mj-cs"/>
              </a:rPr>
              <a:t>     2.   คุ้มครอง การประสบอันตราย  เจ็บป่วย  ตาย   </a:t>
            </a:r>
          </a:p>
          <a:p>
            <a:pPr marL="0" indent="0">
              <a:buNone/>
            </a:pPr>
            <a:r>
              <a:rPr lang="th-TH" sz="13800" b="1" dirty="0" smtClean="0">
                <a:cs typeface="+mj-cs"/>
              </a:rPr>
              <a:t>                                             หรือสูญหาย</a:t>
            </a:r>
          </a:p>
          <a:p>
            <a:pPr marL="0" indent="0">
              <a:buNone/>
            </a:pPr>
            <a:r>
              <a:rPr lang="th-TH" sz="3000" b="1" dirty="0" smtClean="0"/>
              <a:t>    </a:t>
            </a:r>
          </a:p>
          <a:p>
            <a:pPr marL="0" indent="0">
              <a:buNone/>
            </a:pPr>
            <a:endParaRPr lang="th-TH" sz="3000" b="1" dirty="0"/>
          </a:p>
          <a:p>
            <a:pPr marL="0" indent="0">
              <a:buNone/>
            </a:pPr>
            <a:endParaRPr lang="th-TH" sz="3000" b="1" dirty="0" smtClean="0"/>
          </a:p>
          <a:p>
            <a:pPr marL="0" indent="0">
              <a:buNone/>
            </a:pPr>
            <a:endParaRPr lang="th-TH" sz="3000" b="1" dirty="0" smtClean="0"/>
          </a:p>
          <a:p>
            <a:pPr marL="0" indent="0">
              <a:buNone/>
            </a:pPr>
            <a:r>
              <a:rPr lang="th-TH" sz="3000" dirty="0"/>
              <a:t> </a:t>
            </a:r>
            <a:r>
              <a:rPr lang="th-TH" sz="3000" dirty="0" smtClean="0"/>
              <a:t>                  </a:t>
            </a:r>
            <a:r>
              <a:rPr lang="th-TH" sz="9500" b="1" dirty="0" smtClean="0">
                <a:cs typeface="+mj-cs"/>
              </a:rPr>
              <a:t>  </a:t>
            </a:r>
            <a:r>
              <a:rPr lang="th-TH" sz="13800" b="1" dirty="0" smtClean="0">
                <a:cs typeface="+mj-cs"/>
              </a:rPr>
              <a:t>ทำงาน </a:t>
            </a:r>
            <a:r>
              <a:rPr lang="th-TH" sz="13800" b="1" dirty="0">
                <a:cs typeface="+mj-cs"/>
              </a:rPr>
              <a:t>ให้</a:t>
            </a:r>
            <a:r>
              <a:rPr lang="th-TH" sz="13800" b="1" dirty="0" smtClean="0">
                <a:cs typeface="+mj-cs"/>
              </a:rPr>
              <a:t>นายจ้าง  หรือ</a:t>
            </a:r>
          </a:p>
          <a:p>
            <a:pPr marL="0" indent="0">
              <a:buNone/>
            </a:pPr>
            <a:r>
              <a:rPr lang="th-TH" sz="13800" b="1" dirty="0" smtClean="0">
                <a:cs typeface="+mj-cs"/>
              </a:rPr>
              <a:t>     ปฏิบัติตามคำสั่ง </a:t>
            </a:r>
            <a:r>
              <a:rPr lang="th-TH" sz="13800" b="1" dirty="0">
                <a:cs typeface="+mj-cs"/>
              </a:rPr>
              <a:t>ให้นายจ้าง</a:t>
            </a:r>
            <a:r>
              <a:rPr lang="th-TH" sz="13800" b="1" dirty="0" smtClean="0">
                <a:cs typeface="+mj-cs"/>
              </a:rPr>
              <a:t> หรือ                                         </a:t>
            </a:r>
          </a:p>
          <a:p>
            <a:pPr marL="0" indent="0">
              <a:buNone/>
            </a:pPr>
            <a:r>
              <a:rPr lang="th-TH" sz="13800" b="1" dirty="0" smtClean="0">
                <a:cs typeface="+mj-cs"/>
              </a:rPr>
              <a:t>     ป้องกันรักษาประโยชน์  ให้นายจ้าง </a:t>
            </a:r>
            <a:r>
              <a:rPr lang="th-TH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                                   </a:t>
            </a:r>
          </a:p>
          <a:p>
            <a:pPr marL="0" indent="0">
              <a:buNone/>
            </a:pPr>
            <a:r>
              <a:rPr lang="th-TH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th-TH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    </a:t>
            </a:r>
            <a:endParaRPr lang="th-TH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4" name="วงรี 3"/>
          <p:cNvSpPr/>
          <p:nvPr/>
        </p:nvSpPr>
        <p:spPr>
          <a:xfrm>
            <a:off x="6084168" y="3717032"/>
            <a:ext cx="2880320" cy="2880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221088"/>
            <a:ext cx="2232248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ดาว 7 แฉก 7"/>
          <p:cNvSpPr/>
          <p:nvPr/>
        </p:nvSpPr>
        <p:spPr>
          <a:xfrm>
            <a:off x="251520" y="4077072"/>
            <a:ext cx="360040" cy="36004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ดาว 7 แฉก 8"/>
          <p:cNvSpPr/>
          <p:nvPr/>
        </p:nvSpPr>
        <p:spPr>
          <a:xfrm>
            <a:off x="251520" y="4797152"/>
            <a:ext cx="360040" cy="36004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ดาว 7 แฉก 9"/>
          <p:cNvSpPr/>
          <p:nvPr/>
        </p:nvSpPr>
        <p:spPr>
          <a:xfrm>
            <a:off x="251520" y="5445224"/>
            <a:ext cx="360040" cy="36004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แผนผังลำดับงาน: ที่เก็บแบบเข้าถึงโดยลำดับ 10"/>
          <p:cNvSpPr/>
          <p:nvPr/>
        </p:nvSpPr>
        <p:spPr>
          <a:xfrm>
            <a:off x="179512" y="3068960"/>
            <a:ext cx="4320480" cy="792088"/>
          </a:xfrm>
          <a:prstGeom prst="flowChartMagnetic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500" b="1" dirty="0" smtClean="0">
                <a:solidFill>
                  <a:srgbClr val="002060"/>
                </a:solidFill>
              </a:rPr>
              <a:t>สาเหตุเนื่องจาก</a:t>
            </a:r>
            <a:endParaRPr lang="th-TH" sz="4500" dirty="0"/>
          </a:p>
        </p:txBody>
      </p:sp>
    </p:spTree>
    <p:extLst>
      <p:ext uri="{BB962C8B-B14F-4D97-AF65-F5344CB8AC3E}">
        <p14:creationId xmlns:p14="http://schemas.microsoft.com/office/powerpoint/2010/main" val="418024271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2012</TotalTime>
  <Words>1967</Words>
  <Application>Microsoft Office PowerPoint</Application>
  <PresentationFormat>นำเสนอทางหน้าจอ (4:3)</PresentationFormat>
  <Paragraphs>302</Paragraphs>
  <Slides>48</Slides>
  <Notes>0</Notes>
  <HiddenSlides>0</HiddenSlides>
  <MMClips>0</MMClips>
  <ScaleCrop>false</ScaleCrop>
  <HeadingPairs>
    <vt:vector size="8" baseType="variant">
      <vt:variant>
        <vt:lpstr>ฟอนต์ที่ถูกใช้</vt:lpstr>
      </vt:variant>
      <vt:variant>
        <vt:i4>14</vt:i4>
      </vt:variant>
      <vt:variant>
        <vt:lpstr>ธีม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ชื่อเรื่องสไลด์</vt:lpstr>
      </vt:variant>
      <vt:variant>
        <vt:i4>48</vt:i4>
      </vt:variant>
    </vt:vector>
  </HeadingPairs>
  <TitlesOfParts>
    <vt:vector size="64" baseType="lpstr">
      <vt:lpstr>Agency FB</vt:lpstr>
      <vt:lpstr>Angsana New</vt:lpstr>
      <vt:lpstr>Arial</vt:lpstr>
      <vt:lpstr>Calibri</vt:lpstr>
      <vt:lpstr>Consolas</vt:lpstr>
      <vt:lpstr>Cordia New</vt:lpstr>
      <vt:lpstr>DilleniaUPC</vt:lpstr>
      <vt:lpstr>EucrosiaUPC</vt:lpstr>
      <vt:lpstr>Franklin Gothic Book</vt:lpstr>
      <vt:lpstr>FreesiaUPC</vt:lpstr>
      <vt:lpstr>IrisUPC</vt:lpstr>
      <vt:lpstr>LilyUPC</vt:lpstr>
      <vt:lpstr>Perpetua</vt:lpstr>
      <vt:lpstr>Times New Roman</vt:lpstr>
      <vt:lpstr>Office Theme</vt:lpstr>
      <vt:lpstr>Acrobat Document</vt:lpstr>
      <vt:lpstr>ความรู้เกี่ยวกับกองทุนเงินทดแทน</vt:lpstr>
      <vt:lpstr>งานนำเสนอ PowerPoint</vt:lpstr>
      <vt:lpstr>งานนำเสนอ PowerPoint</vt:lpstr>
      <vt:lpstr>วัตถุประสงค์</vt:lpstr>
      <vt:lpstr>งานนำเสนอ PowerPoint</vt:lpstr>
      <vt:lpstr>เงินสมทบกองทุนเงินทดแทน</vt:lpstr>
      <vt:lpstr>วิธีเรียกเก็บเงินสมทบ</vt:lpstr>
      <vt:lpstr>อัตราเงินสมทบ มี 2 ประเภท</vt:lpstr>
      <vt:lpstr>หลักการคุ้มครอง</vt:lpstr>
      <vt:lpstr>การประสบอันตราย</vt:lpstr>
      <vt:lpstr>เนื่องจาก</vt:lpstr>
      <vt:lpstr>งานนำเสนอ PowerPoint</vt:lpstr>
      <vt:lpstr>การเจ็บป่วย (ต่อ)</vt:lpstr>
      <vt:lpstr>การเจ็บป่วย (ต่อ) </vt:lpstr>
      <vt:lpstr>การเจ็บป่วย (ต่อ)</vt:lpstr>
      <vt:lpstr>สูญเสียสมรรถภาพ</vt:lpstr>
      <vt:lpstr>สูญหาย</vt:lpstr>
      <vt:lpstr>สิทธิประโยชน์ หรือ เงินทดแทน มี 4 ประเภท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 ทายาท หรือผู้มีสิทธิ   กรณีตาย </vt:lpstr>
      <vt:lpstr>   ต.ย. กรณีหยุดงาน             ใบแพทย์ให้หยุดงาน  5 วัน       ลูกจ้างหยุดจริง  7 วัน   จะได้รับเงิน  5 วัน       เงินเดือน  15,000  บาท        15,000  x 70 % =  10,500       10,500  ÷ 30     =  350               350 x 5      =  1,750  บาท </vt:lpstr>
      <vt:lpstr>  ต.ย.  กรณีสูญเสียอวัยวะ      “นิ้วหัวแม่มือซ้ายขาดโคนนิ้ว”   (22% ของร่างกาย)           ลูกจ้างเงินเดือน    25,000  บาท         จะได้รับเงินทดแทน   44  เดือน  เป็นเงิน...         20,000  x 70 %  =  14,000        14,000  x 44      =  616,000 บาท </vt:lpstr>
      <vt:lpstr>   ต.ย.  กรณีทุพพลภาพ         เงินเดือน   20,000   บาท    20,000 x 70 %     = 14,000 บาท/เดือน   14,000  x 12 x 15 = 2,520,000 บาท    ได้รับเงินทดแทนอย่างน้อย                          2,520,000 บาท </vt:lpstr>
      <vt:lpstr>  ต.ย.  กรณีตาย             ทายาทจะได้รับเงินทดแทน ...     เงินเดือน   30,000   บาท          20,000  x 70 %  =  14,000   14,000 x12 X 10  =  1,680,000 บาท     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ติดต่อสอบถาม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ความรู้เกี่ยวกับประกันสังคม</dc:title>
  <dc:creator>SSO</dc:creator>
  <cp:lastModifiedBy>Lenovo</cp:lastModifiedBy>
  <cp:revision>145</cp:revision>
  <cp:lastPrinted>2019-09-03T08:26:04Z</cp:lastPrinted>
  <dcterms:created xsi:type="dcterms:W3CDTF">2019-08-22T05:37:18Z</dcterms:created>
  <dcterms:modified xsi:type="dcterms:W3CDTF">2019-09-03T08:29:23Z</dcterms:modified>
</cp:coreProperties>
</file>